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99" autoAdjust="0"/>
    <p:restoredTop sz="94660"/>
  </p:normalViewPr>
  <p:slideViewPr>
    <p:cSldViewPr>
      <p:cViewPr varScale="1">
        <p:scale>
          <a:sx n="84" d="100"/>
          <a:sy n="84" d="100"/>
        </p:scale>
        <p:origin x="-135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F6132CA-84FC-4FD4-AAE3-48DC67780DA9}" type="datetimeFigureOut">
              <a:rPr lang="en-US" smtClean="0"/>
              <a:pPr/>
              <a:t>11/9/2013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55CA6FF-5C93-44A7-869E-51FE6663B4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jpeg"/><Relationship Id="rId7" Type="http://schemas.openxmlformats.org/officeDocument/2006/relationships/image" Target="../media/image7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70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eg"/><Relationship Id="rId4" Type="http://schemas.openxmlformats.org/officeDocument/2006/relationships/image" Target="../media/image10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r-HR" sz="4000" dirty="0" smtClean="0"/>
              <a:t>I contenuti economici</a:t>
            </a:r>
            <a:br>
              <a:rPr lang="hr-HR" sz="4000" dirty="0" smtClean="0"/>
            </a:br>
            <a:r>
              <a:rPr lang="hr-HR" sz="4000" dirty="0" smtClean="0"/>
              <a:t> </a:t>
            </a:r>
            <a:r>
              <a:rPr lang="hr-HR" sz="3600" dirty="0" smtClean="0"/>
              <a:t>nella natura e </a:t>
            </a:r>
            <a:r>
              <a:rPr lang="hr-HR" sz="3600" dirty="0" smtClean="0"/>
              <a:t>societÀ</a:t>
            </a:r>
            <a:br>
              <a:rPr lang="hr-HR" sz="3600" dirty="0" smtClean="0"/>
            </a:br>
            <a:r>
              <a:rPr lang="hr-HR" sz="3600" dirty="0" smtClean="0"/>
              <a:t>(</a:t>
            </a:r>
            <a:r>
              <a:rPr lang="hr-HR" sz="3600" dirty="0" smtClean="0"/>
              <a:t>agricoltura e industria)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hr-HR" sz="2400" dirty="0" smtClean="0"/>
          </a:p>
          <a:p>
            <a:r>
              <a:rPr lang="hr-HR" sz="2400" dirty="0" smtClean="0"/>
              <a:t>Mr.sc. Nevia Močinić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600" dirty="0" smtClean="0"/>
              <a:t>Agricoltura e numero di persone impiegato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15262" cy="4873752"/>
          </a:xfrm>
        </p:spPr>
        <p:txBody>
          <a:bodyPr>
            <a:normAutofit/>
          </a:bodyPr>
          <a:lstStyle/>
          <a:p>
            <a:r>
              <a:rPr lang="hr-HR" sz="3200" dirty="0" smtClean="0"/>
              <a:t>l’uso di mezzi e tecniche moderne permette di aumentare la produzione agricola con impiego di forza lavoro costante o inferiore</a:t>
            </a:r>
          </a:p>
          <a:p>
            <a:r>
              <a:rPr lang="hr-HR" sz="3200" dirty="0" smtClean="0"/>
              <a:t>USA – 3% della popolazione attiva</a:t>
            </a:r>
          </a:p>
          <a:p>
            <a:r>
              <a:rPr lang="hr-HR" sz="3200" dirty="0" smtClean="0"/>
              <a:t>Italia – 7,5% della popolazione attiva</a:t>
            </a:r>
          </a:p>
          <a:p>
            <a:r>
              <a:rPr lang="hr-HR" sz="3200" dirty="0" smtClean="0"/>
              <a:t>Croazia – 13% della popolazione attiva si dedica all’agricoltura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La coltivazione dei campi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4873752"/>
          </a:xfrm>
        </p:spPr>
        <p:txBody>
          <a:bodyPr/>
          <a:lstStyle/>
          <a:p>
            <a:r>
              <a:rPr lang="hr-HR" dirty="0" smtClean="0"/>
              <a:t>da svolgere in particolare la coltivazione dei cereali</a:t>
            </a:r>
          </a:p>
          <a:p>
            <a:endParaRPr lang="en-US" dirty="0"/>
          </a:p>
        </p:txBody>
      </p:sp>
      <p:pic>
        <p:nvPicPr>
          <p:cNvPr id="5" name="Picture 4" descr="farro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214554"/>
            <a:ext cx="1885950" cy="1866900"/>
          </a:xfrm>
          <a:prstGeom prst="rect">
            <a:avLst/>
          </a:prstGeom>
        </p:spPr>
      </p:pic>
      <p:pic>
        <p:nvPicPr>
          <p:cNvPr id="8" name="Picture 7" descr="grano-semi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2" y="2214554"/>
            <a:ext cx="2199990" cy="1620000"/>
          </a:xfrm>
          <a:prstGeom prst="rect">
            <a:avLst/>
          </a:prstGeom>
        </p:spPr>
      </p:pic>
      <p:pic>
        <p:nvPicPr>
          <p:cNvPr id="11" name="Picture 10" descr="granoturco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285992"/>
            <a:ext cx="1692000" cy="1275502"/>
          </a:xfrm>
          <a:prstGeom prst="rect">
            <a:avLst/>
          </a:prstGeom>
        </p:spPr>
      </p:pic>
      <p:pic>
        <p:nvPicPr>
          <p:cNvPr id="12" name="Picture 11" descr="miglio.jpg"/>
          <p:cNvPicPr>
            <a:picLocks noChangeAspect="1"/>
          </p:cNvPicPr>
          <p:nvPr/>
        </p:nvPicPr>
        <p:blipFill>
          <a:blip r:embed="rId5"/>
          <a:srcRect t="6991" b="12612"/>
          <a:stretch>
            <a:fillRect/>
          </a:stretch>
        </p:blipFill>
        <p:spPr>
          <a:xfrm>
            <a:off x="6572264" y="2285992"/>
            <a:ext cx="1956816" cy="1643074"/>
          </a:xfrm>
          <a:prstGeom prst="rect">
            <a:avLst/>
          </a:prstGeom>
        </p:spPr>
      </p:pic>
      <p:pic>
        <p:nvPicPr>
          <p:cNvPr id="13" name="Picture 12" descr="aven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4214818"/>
            <a:ext cx="2057400" cy="1755648"/>
          </a:xfrm>
          <a:prstGeom prst="rect">
            <a:avLst/>
          </a:prstGeom>
        </p:spPr>
      </p:pic>
      <p:pic>
        <p:nvPicPr>
          <p:cNvPr id="14" name="Picture 13" descr="orzo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868" y="5429264"/>
            <a:ext cx="1800000" cy="1246562"/>
          </a:xfrm>
          <a:prstGeom prst="rect">
            <a:avLst/>
          </a:prstGeom>
        </p:spPr>
      </p:pic>
      <p:pic>
        <p:nvPicPr>
          <p:cNvPr id="16" name="Picture 15" descr="riso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0430" y="3857628"/>
            <a:ext cx="1980000" cy="1442348"/>
          </a:xfrm>
          <a:prstGeom prst="rect">
            <a:avLst/>
          </a:prstGeom>
        </p:spPr>
      </p:pic>
      <p:pic>
        <p:nvPicPr>
          <p:cNvPr id="17" name="Picture 16" descr="segale.jpg"/>
          <p:cNvPicPr>
            <a:picLocks noChangeAspect="1"/>
          </p:cNvPicPr>
          <p:nvPr/>
        </p:nvPicPr>
        <p:blipFill>
          <a:blip r:embed="rId9"/>
          <a:srcRect t="7700" b="7602"/>
          <a:stretch>
            <a:fillRect/>
          </a:stretch>
        </p:blipFill>
        <p:spPr>
          <a:xfrm>
            <a:off x="5857884" y="4429132"/>
            <a:ext cx="2160000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La coltivazione dei boschi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r-HR" dirty="0" smtClean="0"/>
              <a:t>Lo sfruttamento dei boschi avviene:</a:t>
            </a:r>
          </a:p>
          <a:p>
            <a:r>
              <a:rPr lang="hr-HR" dirty="0" smtClean="0"/>
              <a:t>Taglio degli alberi per l’industria</a:t>
            </a:r>
          </a:p>
          <a:p>
            <a:pPr>
              <a:buFont typeface="Wingdings" pitchFamily="2" charset="2"/>
              <a:buChar char="Ø"/>
            </a:pPr>
            <a:r>
              <a:rPr lang="hr-HR" dirty="0" smtClean="0"/>
              <a:t>costruzione di mobili</a:t>
            </a:r>
          </a:p>
          <a:p>
            <a:pPr>
              <a:buFont typeface="Wingdings" pitchFamily="2" charset="2"/>
              <a:buChar char="Ø"/>
            </a:pPr>
            <a:r>
              <a:rPr lang="hr-HR" dirty="0" smtClean="0"/>
              <a:t>parquetes per la pavimentazione delle case</a:t>
            </a:r>
          </a:p>
          <a:p>
            <a:pPr>
              <a:buFont typeface="Wingdings" pitchFamily="2" charset="2"/>
              <a:buChar char="Ø"/>
            </a:pPr>
            <a:r>
              <a:rPr lang="hr-HR" dirty="0" smtClean="0"/>
              <a:t>tavole, tavoloni e travi usate nell’edilizia</a:t>
            </a:r>
          </a:p>
          <a:p>
            <a:pPr>
              <a:buFont typeface="Wingdings" pitchFamily="2" charset="2"/>
              <a:buChar char="Ø"/>
            </a:pPr>
            <a:r>
              <a:rPr lang="hr-HR" dirty="0" smtClean="0"/>
              <a:t>tavole per l’imballaggio dei prodotti</a:t>
            </a:r>
          </a:p>
          <a:p>
            <a:pPr>
              <a:buFont typeface="Wingdings" pitchFamily="2" charset="2"/>
              <a:buChar char="Ø"/>
            </a:pPr>
            <a:r>
              <a:rPr lang="hr-HR" dirty="0" smtClean="0"/>
              <a:t>legname per l’industria della carta</a:t>
            </a:r>
          </a:p>
          <a:p>
            <a:r>
              <a:rPr lang="hr-HR" dirty="0" smtClean="0"/>
              <a:t>Taglio degli alberi per ottenere legna da ardere</a:t>
            </a:r>
          </a:p>
          <a:p>
            <a:r>
              <a:rPr lang="hr-HR" dirty="0" smtClean="0"/>
              <a:t>Cura dei boschi come attrazione turistica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dirty="0" smtClean="0"/>
              <a:t>Concetti da trattare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800" dirty="0" smtClean="0"/>
              <a:t>osservare boschi concreti: tipi di alberi, cespugli e altre piante </a:t>
            </a:r>
          </a:p>
          <a:p>
            <a:r>
              <a:rPr lang="hr-HR" sz="2800" dirty="0" smtClean="0"/>
              <a:t>osservare gli animali che ci vivono </a:t>
            </a:r>
          </a:p>
          <a:p>
            <a:r>
              <a:rPr lang="hr-HR" sz="2800" dirty="0" smtClean="0"/>
              <a:t>osservare i cambiamenti nel corso delle stagioni </a:t>
            </a:r>
          </a:p>
          <a:p>
            <a:r>
              <a:rPr lang="hr-HR" sz="2800" dirty="0" smtClean="0"/>
              <a:t>presentare il lavoro dei forestali</a:t>
            </a:r>
          </a:p>
          <a:p>
            <a:r>
              <a:rPr lang="hr-HR" sz="2800" dirty="0" smtClean="0"/>
              <a:t>presentare l’industria del legno</a:t>
            </a:r>
          </a:p>
          <a:p>
            <a:endParaRPr lang="en-US" sz="2800" dirty="0"/>
          </a:p>
        </p:txBody>
      </p:sp>
      <p:pic>
        <p:nvPicPr>
          <p:cNvPr id="4" name="Picture 3" descr="tronch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5000636"/>
            <a:ext cx="2088000" cy="1566000"/>
          </a:xfrm>
          <a:prstGeom prst="rect">
            <a:avLst/>
          </a:prstGeom>
        </p:spPr>
      </p:pic>
      <p:pic>
        <p:nvPicPr>
          <p:cNvPr id="5" name="Picture 4" descr="segher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3857628"/>
            <a:ext cx="2376000" cy="178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 smtClean="0"/>
              <a:t>La frutticoltura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/>
          <a:lstStyle/>
          <a:p>
            <a:r>
              <a:rPr lang="hr-HR" dirty="0" smtClean="0"/>
              <a:t>Coltivazione e trasformazione della frutta</a:t>
            </a:r>
          </a:p>
          <a:p>
            <a:r>
              <a:rPr lang="hr-HR" dirty="0" smtClean="0"/>
              <a:t>Favorevole soprattutto la zona collinoso-pianeggiante</a:t>
            </a:r>
          </a:p>
          <a:p>
            <a:r>
              <a:rPr lang="hr-HR" dirty="0" smtClean="0"/>
              <a:t>L’industria della trasformazione e della conservazione della frutta</a:t>
            </a:r>
          </a:p>
          <a:p>
            <a:endParaRPr lang="en-US" dirty="0"/>
          </a:p>
        </p:txBody>
      </p:sp>
      <p:pic>
        <p:nvPicPr>
          <p:cNvPr id="4" name="Picture 3" descr="me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4286256"/>
            <a:ext cx="1836000" cy="1379653"/>
          </a:xfrm>
          <a:prstGeom prst="rect">
            <a:avLst/>
          </a:prstGeom>
        </p:spPr>
      </p:pic>
      <p:pic>
        <p:nvPicPr>
          <p:cNvPr id="7" name="Picture 6" descr="pesch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5000636"/>
            <a:ext cx="1728000" cy="1524711"/>
          </a:xfrm>
          <a:prstGeom prst="rect">
            <a:avLst/>
          </a:prstGeom>
        </p:spPr>
      </p:pic>
      <p:pic>
        <p:nvPicPr>
          <p:cNvPr id="8" name="Picture 7" descr="per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3429000"/>
            <a:ext cx="1584000" cy="1611795"/>
          </a:xfrm>
          <a:prstGeom prst="rect">
            <a:avLst/>
          </a:prstGeom>
        </p:spPr>
      </p:pic>
      <p:pic>
        <p:nvPicPr>
          <p:cNvPr id="9" name="Picture 8" descr="susin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578" y="4214818"/>
            <a:ext cx="1548000" cy="1233746"/>
          </a:xfrm>
          <a:prstGeom prst="rect">
            <a:avLst/>
          </a:prstGeom>
        </p:spPr>
      </p:pic>
      <p:pic>
        <p:nvPicPr>
          <p:cNvPr id="11" name="Picture 10" descr="albicocch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876" y="5286388"/>
            <a:ext cx="1692000" cy="1149153"/>
          </a:xfrm>
          <a:prstGeom prst="rect">
            <a:avLst/>
          </a:prstGeom>
        </p:spPr>
      </p:pic>
      <p:pic>
        <p:nvPicPr>
          <p:cNvPr id="12" name="Picture 11" descr="ciliegie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1802" y="3357562"/>
            <a:ext cx="1260000" cy="14067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600" dirty="0" smtClean="0"/>
              <a:t>La viticoltura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dirty="0" smtClean="0"/>
              <a:t>Coltivazione della vite (malvasia, rebula,</a:t>
            </a:r>
          </a:p>
          <a:p>
            <a:pPr>
              <a:buNone/>
            </a:pPr>
            <a:r>
              <a:rPr lang="hr-HR" dirty="0" smtClean="0"/>
              <a:t>    chardonay, refosco, merlot, terrano)</a:t>
            </a:r>
          </a:p>
          <a:p>
            <a:r>
              <a:rPr lang="hr-HR" dirty="0" smtClean="0"/>
              <a:t>Produzione di vino, di grappa (industria enologica)</a:t>
            </a:r>
          </a:p>
          <a:p>
            <a:r>
              <a:rPr lang="hr-HR" dirty="0" smtClean="0"/>
              <a:t>Produzione di succhi di frutta</a:t>
            </a:r>
          </a:p>
          <a:p>
            <a:endParaRPr lang="en-US" dirty="0"/>
          </a:p>
        </p:txBody>
      </p:sp>
      <p:pic>
        <p:nvPicPr>
          <p:cNvPr id="5" name="Picture 4" descr="malvasia1.bmp"/>
          <p:cNvPicPr>
            <a:picLocks noChangeAspect="1"/>
          </p:cNvPicPr>
          <p:nvPr/>
        </p:nvPicPr>
        <p:blipFill>
          <a:blip r:embed="rId2"/>
          <a:srcRect l="7500" r="9999"/>
          <a:stretch>
            <a:fillRect/>
          </a:stretch>
        </p:blipFill>
        <p:spPr>
          <a:xfrm>
            <a:off x="714348" y="4071942"/>
            <a:ext cx="1571636" cy="1885950"/>
          </a:xfrm>
          <a:prstGeom prst="rect">
            <a:avLst/>
          </a:prstGeom>
        </p:spPr>
      </p:pic>
      <p:pic>
        <p:nvPicPr>
          <p:cNvPr id="6" name="Picture 5" descr="merlot-uva.bmp"/>
          <p:cNvPicPr>
            <a:picLocks noChangeAspect="1"/>
          </p:cNvPicPr>
          <p:nvPr/>
        </p:nvPicPr>
        <p:blipFill>
          <a:blip r:embed="rId3" cstate="print"/>
          <a:srcRect l="2835" r="20624"/>
          <a:stretch>
            <a:fillRect/>
          </a:stretch>
        </p:blipFill>
        <p:spPr>
          <a:xfrm>
            <a:off x="6572264" y="2500306"/>
            <a:ext cx="1800000" cy="1763768"/>
          </a:xfrm>
          <a:prstGeom prst="rect">
            <a:avLst/>
          </a:prstGeom>
        </p:spPr>
      </p:pic>
      <p:pic>
        <p:nvPicPr>
          <p:cNvPr id="7" name="Picture 6" descr="refosco-uva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500042"/>
            <a:ext cx="1224000" cy="1744831"/>
          </a:xfrm>
          <a:prstGeom prst="rect">
            <a:avLst/>
          </a:prstGeom>
        </p:spPr>
      </p:pic>
      <p:pic>
        <p:nvPicPr>
          <p:cNvPr id="8" name="Picture 7" descr="terrano-uva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74" y="4429132"/>
            <a:ext cx="1800000" cy="1809045"/>
          </a:xfrm>
          <a:prstGeom prst="rect">
            <a:avLst/>
          </a:prstGeom>
        </p:spPr>
      </p:pic>
      <p:pic>
        <p:nvPicPr>
          <p:cNvPr id="9" name="Picture 8" descr="rebula-uva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1736" y="4000504"/>
            <a:ext cx="1656000" cy="2090774"/>
          </a:xfrm>
          <a:prstGeom prst="rect">
            <a:avLst/>
          </a:prstGeom>
        </p:spPr>
      </p:pic>
      <p:pic>
        <p:nvPicPr>
          <p:cNvPr id="10" name="Picture 9" descr="chardonnay.bmp"/>
          <p:cNvPicPr>
            <a:picLocks noChangeAspect="1"/>
          </p:cNvPicPr>
          <p:nvPr/>
        </p:nvPicPr>
        <p:blipFill>
          <a:blip r:embed="rId7"/>
          <a:srcRect t="17500" r="50000" b="15000"/>
          <a:stretch>
            <a:fillRect/>
          </a:stretch>
        </p:blipFill>
        <p:spPr>
          <a:xfrm>
            <a:off x="4572000" y="4071942"/>
            <a:ext cx="1476000" cy="200598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600" dirty="0" smtClean="0"/>
              <a:t>L’orticoltura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5043510"/>
          </a:xfrm>
        </p:spPr>
        <p:txBody>
          <a:bodyPr/>
          <a:lstStyle/>
          <a:p>
            <a:r>
              <a:rPr lang="hr-HR" dirty="0" smtClean="0"/>
              <a:t>Coltivazione, trasformazione e conservazione di ortaggi</a:t>
            </a:r>
          </a:p>
          <a:p>
            <a:r>
              <a:rPr lang="hr-HR" dirty="0" smtClean="0"/>
              <a:t>Le colture più frequenti</a:t>
            </a:r>
          </a:p>
          <a:p>
            <a:r>
              <a:rPr lang="hr-HR" dirty="0" smtClean="0"/>
              <a:t>Problemi essenziali connessi con la coltivazione degli ortaggi</a:t>
            </a:r>
          </a:p>
          <a:p>
            <a:endParaRPr lang="en-US" dirty="0"/>
          </a:p>
        </p:txBody>
      </p:sp>
      <p:pic>
        <p:nvPicPr>
          <p:cNvPr id="4" name="Picture 3" descr="caro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09" y="3857627"/>
            <a:ext cx="1440000" cy="1135608"/>
          </a:xfrm>
          <a:prstGeom prst="rect">
            <a:avLst/>
          </a:prstGeom>
        </p:spPr>
      </p:pic>
      <p:pic>
        <p:nvPicPr>
          <p:cNvPr id="5" name="Picture 4" descr="agli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3786190"/>
            <a:ext cx="1440000" cy="1091249"/>
          </a:xfrm>
          <a:prstGeom prst="rect">
            <a:avLst/>
          </a:prstGeom>
        </p:spPr>
      </p:pic>
      <p:pic>
        <p:nvPicPr>
          <p:cNvPr id="6" name="Picture 5" descr="cipol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3214686"/>
            <a:ext cx="1404000" cy="1404000"/>
          </a:xfrm>
          <a:prstGeom prst="rect">
            <a:avLst/>
          </a:prstGeom>
        </p:spPr>
      </p:pic>
      <p:pic>
        <p:nvPicPr>
          <p:cNvPr id="7" name="Picture 6" descr="cavolfio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4" y="3357562"/>
            <a:ext cx="1476000" cy="1585337"/>
          </a:xfrm>
          <a:prstGeom prst="rect">
            <a:avLst/>
          </a:prstGeom>
        </p:spPr>
      </p:pic>
      <p:pic>
        <p:nvPicPr>
          <p:cNvPr id="9" name="Picture 8" descr="lattuga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826" y="285728"/>
            <a:ext cx="1440000" cy="1392000"/>
          </a:xfrm>
          <a:prstGeom prst="rect">
            <a:avLst/>
          </a:prstGeom>
        </p:spPr>
      </p:pic>
      <p:pic>
        <p:nvPicPr>
          <p:cNvPr id="10" name="Picture 9" descr="melanzan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786" y="5214950"/>
            <a:ext cx="1476000" cy="1249952"/>
          </a:xfrm>
          <a:prstGeom prst="rect">
            <a:avLst/>
          </a:prstGeom>
        </p:spPr>
      </p:pic>
      <p:pic>
        <p:nvPicPr>
          <p:cNvPr id="11" name="Picture 10" descr="peperoni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1736" y="5000636"/>
            <a:ext cx="1656000" cy="1305948"/>
          </a:xfrm>
          <a:prstGeom prst="rect">
            <a:avLst/>
          </a:prstGeom>
        </p:spPr>
      </p:pic>
      <p:pic>
        <p:nvPicPr>
          <p:cNvPr id="12" name="Picture 11" descr="spinaci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0" y="5072074"/>
            <a:ext cx="1548000" cy="1548000"/>
          </a:xfrm>
          <a:prstGeom prst="rect">
            <a:avLst/>
          </a:prstGeom>
        </p:spPr>
      </p:pic>
      <p:pic>
        <p:nvPicPr>
          <p:cNvPr id="13" name="Picture 12" descr="bietola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29388" y="5143512"/>
            <a:ext cx="1224000" cy="1415250"/>
          </a:xfrm>
          <a:prstGeom prst="rect">
            <a:avLst/>
          </a:prstGeom>
        </p:spPr>
      </p:pic>
      <p:pic>
        <p:nvPicPr>
          <p:cNvPr id="14" name="Picture 13" descr="cetrioli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29256" y="3571876"/>
            <a:ext cx="1260000" cy="131361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r>
              <a:rPr lang="hr-HR" dirty="0" smtClean="0"/>
              <a:t>L’allevamento del bestiame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7467600" cy="5500726"/>
          </a:xfrm>
        </p:spPr>
        <p:txBody>
          <a:bodyPr>
            <a:normAutofit fontScale="92500" lnSpcReduction="10000"/>
          </a:bodyPr>
          <a:lstStyle/>
          <a:p>
            <a:r>
              <a:rPr lang="hr-HR" dirty="0" smtClean="0"/>
              <a:t>Si basa sull’allevamento e sullo sfruttamento degli animali dpmestici</a:t>
            </a:r>
          </a:p>
          <a:p>
            <a:pPr>
              <a:buNone/>
            </a:pPr>
            <a:r>
              <a:rPr lang="hr-HR" dirty="0" smtClean="0"/>
              <a:t>Può essere classificato in:</a:t>
            </a:r>
          </a:p>
          <a:p>
            <a:r>
              <a:rPr lang="hr-HR" dirty="0" smtClean="0"/>
              <a:t>Intensivo – basato sull’uso della tecnologia moderna (al chiuso)</a:t>
            </a:r>
          </a:p>
          <a:p>
            <a:r>
              <a:rPr lang="hr-HR" dirty="0" smtClean="0"/>
              <a:t>Estensivo – basato sull’uso di pascoli molto estesi (allevamento nomade)</a:t>
            </a:r>
          </a:p>
          <a:p>
            <a:pPr>
              <a:buNone/>
            </a:pPr>
            <a:r>
              <a:rPr lang="hr-HR" dirty="0" smtClean="0"/>
              <a:t>I settori dell’allevamento:</a:t>
            </a:r>
          </a:p>
          <a:p>
            <a:r>
              <a:rPr lang="hr-HR" dirty="0" smtClean="0"/>
              <a:t>pollicoltura</a:t>
            </a:r>
          </a:p>
          <a:p>
            <a:r>
              <a:rPr lang="hr-HR" dirty="0" smtClean="0"/>
              <a:t>allevamento dei bovini</a:t>
            </a:r>
          </a:p>
          <a:p>
            <a:r>
              <a:rPr lang="hr-HR" dirty="0" smtClean="0"/>
              <a:t>allevamento dei suini</a:t>
            </a:r>
          </a:p>
          <a:p>
            <a:r>
              <a:rPr lang="hr-HR" dirty="0" smtClean="0"/>
              <a:t>allevamento degli ovini</a:t>
            </a:r>
          </a:p>
          <a:p>
            <a:r>
              <a:rPr lang="hr-HR" dirty="0" smtClean="0"/>
              <a:t>allevamento degli equini</a:t>
            </a:r>
          </a:p>
          <a:p>
            <a:r>
              <a:rPr lang="hr-HR" dirty="0" smtClean="0"/>
              <a:t>apicoltura</a:t>
            </a:r>
          </a:p>
          <a:p>
            <a:r>
              <a:rPr lang="hr-HR" dirty="0" smtClean="0"/>
              <a:t>pescicoltura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/>
          </a:bodyPr>
          <a:lstStyle/>
          <a:p>
            <a:r>
              <a:rPr lang="hr-HR" sz="3600" dirty="0" smtClean="0"/>
              <a:t>pollicoltura</a:t>
            </a:r>
            <a:endParaRPr lang="en-US" sz="3600" dirty="0"/>
          </a:p>
        </p:txBody>
      </p:sp>
      <p:pic>
        <p:nvPicPr>
          <p:cNvPr id="11" name="Content Placeholder 10" descr="piume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14414" y="4214818"/>
            <a:ext cx="1728000" cy="1688120"/>
          </a:xfrm>
        </p:spPr>
      </p:pic>
      <p:pic>
        <p:nvPicPr>
          <p:cNvPr id="4" name="Picture 3" descr="galline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785926"/>
            <a:ext cx="3312000" cy="2119680"/>
          </a:xfrm>
          <a:prstGeom prst="rect">
            <a:avLst/>
          </a:prstGeom>
        </p:spPr>
      </p:pic>
      <p:pic>
        <p:nvPicPr>
          <p:cNvPr id="12" name="Picture 11" descr="uov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1643050"/>
            <a:ext cx="1476000" cy="1487716"/>
          </a:xfrm>
          <a:prstGeom prst="rect">
            <a:avLst/>
          </a:prstGeom>
        </p:spPr>
      </p:pic>
      <p:pic>
        <p:nvPicPr>
          <p:cNvPr id="13" name="Picture 12" descr="poll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4286256"/>
            <a:ext cx="2952000" cy="1535040"/>
          </a:xfrm>
          <a:prstGeom prst="rect">
            <a:avLst/>
          </a:prstGeom>
        </p:spPr>
      </p:pic>
      <p:pic>
        <p:nvPicPr>
          <p:cNvPr id="14" name="Picture 13" descr="pate'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2264" y="4286256"/>
            <a:ext cx="1368000" cy="1493400"/>
          </a:xfrm>
          <a:prstGeom prst="rect">
            <a:avLst/>
          </a:prstGeom>
        </p:spPr>
      </p:pic>
      <p:pic>
        <p:nvPicPr>
          <p:cNvPr id="15" name="Picture 14" descr="hrenovk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3636" y="1643050"/>
            <a:ext cx="1836000" cy="1579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Allevamento bovini</a:t>
            </a:r>
            <a:endParaRPr lang="en-US" dirty="0"/>
          </a:p>
        </p:txBody>
      </p:sp>
      <p:pic>
        <p:nvPicPr>
          <p:cNvPr id="4" name="Content Placeholder 3" descr="mucca1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6987" b="16708"/>
          <a:stretch>
            <a:fillRect/>
          </a:stretch>
        </p:blipFill>
        <p:spPr>
          <a:xfrm>
            <a:off x="928662" y="1500174"/>
            <a:ext cx="3248030" cy="2273295"/>
          </a:xfrm>
        </p:spPr>
      </p:pic>
      <p:pic>
        <p:nvPicPr>
          <p:cNvPr id="5" name="Picture 4" descr="borsett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714356"/>
            <a:ext cx="1404000" cy="1640070"/>
          </a:xfrm>
          <a:prstGeom prst="rect">
            <a:avLst/>
          </a:prstGeom>
        </p:spPr>
      </p:pic>
      <p:pic>
        <p:nvPicPr>
          <p:cNvPr id="6" name="Picture 5" descr="latt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0"/>
            <a:ext cx="1116000" cy="1679871"/>
          </a:xfrm>
          <a:prstGeom prst="rect">
            <a:avLst/>
          </a:prstGeom>
        </p:spPr>
      </p:pic>
      <p:pic>
        <p:nvPicPr>
          <p:cNvPr id="7" name="Picture 6" descr="tappeto_pell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3786190"/>
            <a:ext cx="2088000" cy="1562239"/>
          </a:xfrm>
          <a:prstGeom prst="rect">
            <a:avLst/>
          </a:prstGeom>
        </p:spPr>
      </p:pic>
      <p:pic>
        <p:nvPicPr>
          <p:cNvPr id="8" name="Picture 7" descr="scarp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16" y="2643182"/>
            <a:ext cx="1332000" cy="1332000"/>
          </a:xfrm>
          <a:prstGeom prst="rect">
            <a:avLst/>
          </a:prstGeom>
        </p:spPr>
      </p:pic>
      <p:pic>
        <p:nvPicPr>
          <p:cNvPr id="9" name="Picture 8" descr="gonna-pell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6578" y="4357694"/>
            <a:ext cx="1296000" cy="1944000"/>
          </a:xfrm>
          <a:prstGeom prst="rect">
            <a:avLst/>
          </a:prstGeom>
        </p:spPr>
      </p:pic>
      <p:pic>
        <p:nvPicPr>
          <p:cNvPr id="10" name="Picture 9" descr="latte-yoghurt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928802"/>
            <a:ext cx="1656000" cy="1656000"/>
          </a:xfrm>
          <a:prstGeom prst="rect">
            <a:avLst/>
          </a:prstGeom>
        </p:spPr>
      </p:pic>
      <p:pic>
        <p:nvPicPr>
          <p:cNvPr id="11" name="Picture 10" descr="carne-fresca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8662" y="3929066"/>
            <a:ext cx="1728000" cy="1156529"/>
          </a:xfrm>
          <a:prstGeom prst="rect">
            <a:avLst/>
          </a:prstGeom>
        </p:spPr>
      </p:pic>
      <p:pic>
        <p:nvPicPr>
          <p:cNvPr id="12" name="Picture 11" descr="formaggi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6050" y="5000636"/>
            <a:ext cx="2052000" cy="1539000"/>
          </a:xfrm>
          <a:prstGeom prst="rect">
            <a:avLst/>
          </a:prstGeom>
        </p:spPr>
      </p:pic>
      <p:pic>
        <p:nvPicPr>
          <p:cNvPr id="14" name="Picture 13" descr="salumi1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1472" y="5214950"/>
            <a:ext cx="1980000" cy="134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dirty="0" smtClean="0"/>
              <a:t>Il concetto di economia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3200" dirty="0" smtClean="0"/>
              <a:t>Insieme di attività umane volte all’assicurazione delle condizioni materiali e spirituali che permettono la vita della popolazione </a:t>
            </a:r>
          </a:p>
          <a:p>
            <a:r>
              <a:rPr lang="hr-HR" sz="3200" dirty="0" smtClean="0"/>
              <a:t>Ogni società ha la sua economia più o meno sviluppata</a:t>
            </a:r>
          </a:p>
          <a:p>
            <a:r>
              <a:rPr lang="hr-HR" sz="3200" dirty="0" smtClean="0"/>
              <a:t>L’economia condiziona i rapporti sociali, ma anch’essi  influiscono sull’economia</a:t>
            </a:r>
            <a:endParaRPr lang="en-US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Allevamento dei suini</a:t>
            </a:r>
            <a:endParaRPr lang="en-US" dirty="0"/>
          </a:p>
        </p:txBody>
      </p:sp>
      <p:pic>
        <p:nvPicPr>
          <p:cNvPr id="4" name="Content Placeholder 3" descr="salumi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9069" b="4654"/>
          <a:stretch>
            <a:fillRect/>
          </a:stretch>
        </p:blipFill>
        <p:spPr>
          <a:xfrm>
            <a:off x="4214810" y="3071810"/>
            <a:ext cx="4356000" cy="2491966"/>
          </a:xfrm>
        </p:spPr>
      </p:pic>
      <p:pic>
        <p:nvPicPr>
          <p:cNvPr id="5" name="Picture 4" descr="maiale-scrof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857232"/>
            <a:ext cx="2592000" cy="1944000"/>
          </a:xfrm>
          <a:prstGeom prst="rect">
            <a:avLst/>
          </a:prstGeom>
        </p:spPr>
      </p:pic>
      <p:pic>
        <p:nvPicPr>
          <p:cNvPr id="8" name="Picture 7" descr="carne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500174"/>
            <a:ext cx="1728000" cy="1418927"/>
          </a:xfrm>
          <a:prstGeom prst="rect">
            <a:avLst/>
          </a:prstGeom>
        </p:spPr>
      </p:pic>
      <p:pic>
        <p:nvPicPr>
          <p:cNvPr id="10" name="Picture 9" descr="carne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36" y="3143248"/>
            <a:ext cx="1404000" cy="1872000"/>
          </a:xfrm>
          <a:prstGeom prst="rect">
            <a:avLst/>
          </a:prstGeom>
        </p:spPr>
      </p:pic>
      <p:pic>
        <p:nvPicPr>
          <p:cNvPr id="11" name="Picture 10" descr="salsicce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24" y="1571612"/>
            <a:ext cx="1836000" cy="1406619"/>
          </a:xfrm>
          <a:prstGeom prst="rect">
            <a:avLst/>
          </a:prstGeom>
        </p:spPr>
      </p:pic>
      <p:pic>
        <p:nvPicPr>
          <p:cNvPr id="12" name="Picture 11" descr="pennello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100" y="3214686"/>
            <a:ext cx="1440000" cy="1076972"/>
          </a:xfrm>
          <a:prstGeom prst="rect">
            <a:avLst/>
          </a:prstGeom>
        </p:spPr>
      </p:pic>
      <p:pic>
        <p:nvPicPr>
          <p:cNvPr id="13" name="Picture 12" descr="pennello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5786" y="4143380"/>
            <a:ext cx="1188000" cy="962689"/>
          </a:xfrm>
          <a:prstGeom prst="rect">
            <a:avLst/>
          </a:prstGeom>
        </p:spPr>
      </p:pic>
      <p:pic>
        <p:nvPicPr>
          <p:cNvPr id="14" name="Picture 13" descr="porchetto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852" y="5214950"/>
            <a:ext cx="1800000" cy="121444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hr-HR" dirty="0" smtClean="0"/>
              <a:t>La caccia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8115328" cy="5214974"/>
          </a:xfrm>
        </p:spPr>
        <p:txBody>
          <a:bodyPr/>
          <a:lstStyle/>
          <a:p>
            <a:r>
              <a:rPr lang="it-IT" dirty="0" smtClean="0"/>
              <a:t>La </a:t>
            </a:r>
            <a:r>
              <a:rPr lang="it-IT" b="1" dirty="0" smtClean="0"/>
              <a:t>caccia</a:t>
            </a:r>
            <a:r>
              <a:rPr lang="it-IT" dirty="0" smtClean="0"/>
              <a:t> è la pratica di catturare o uccidere animali selvatici per procurarsi cibo, pelli o altre materie oppure per scopo ricreativo</a:t>
            </a:r>
            <a:endParaRPr lang="hr-HR" dirty="0" smtClean="0"/>
          </a:p>
          <a:p>
            <a:r>
              <a:rPr lang="hr-HR" dirty="0" smtClean="0"/>
              <a:t>Società venatorie – allevamento di animali </a:t>
            </a:r>
          </a:p>
          <a:p>
            <a:pPr>
              <a:buNone/>
            </a:pPr>
            <a:r>
              <a:rPr lang="hr-HR" dirty="0" smtClean="0"/>
              <a:t>    selvatici  da lasciare liberi nelle riserve di caccia</a:t>
            </a:r>
          </a:p>
          <a:p>
            <a:endParaRPr lang="en-US" dirty="0"/>
          </a:p>
        </p:txBody>
      </p:sp>
      <p:pic>
        <p:nvPicPr>
          <p:cNvPr id="5" name="Picture 4" descr="fagian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714752"/>
            <a:ext cx="2232000" cy="1521058"/>
          </a:xfrm>
          <a:prstGeom prst="rect">
            <a:avLst/>
          </a:prstGeom>
        </p:spPr>
      </p:pic>
      <p:pic>
        <p:nvPicPr>
          <p:cNvPr id="6" name="Picture 5" descr="quagli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3786190"/>
            <a:ext cx="2268000" cy="1144211"/>
          </a:xfrm>
          <a:prstGeom prst="rect">
            <a:avLst/>
          </a:prstGeom>
        </p:spPr>
      </p:pic>
      <p:pic>
        <p:nvPicPr>
          <p:cNvPr id="7" name="Picture 6" descr="quagli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5214950"/>
            <a:ext cx="1908000" cy="1222303"/>
          </a:xfrm>
          <a:prstGeom prst="rect">
            <a:avLst/>
          </a:prstGeom>
        </p:spPr>
      </p:pic>
      <p:pic>
        <p:nvPicPr>
          <p:cNvPr id="8" name="Picture 7" descr="pernice ross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802" y="3929066"/>
            <a:ext cx="1584000" cy="1361453"/>
          </a:xfrm>
          <a:prstGeom prst="rect">
            <a:avLst/>
          </a:prstGeom>
        </p:spPr>
      </p:pic>
      <p:pic>
        <p:nvPicPr>
          <p:cNvPr id="9" name="Picture 8" descr="starn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6314" y="3571876"/>
            <a:ext cx="1296000" cy="1777368"/>
          </a:xfrm>
          <a:prstGeom prst="rect">
            <a:avLst/>
          </a:prstGeom>
        </p:spPr>
      </p:pic>
      <p:pic>
        <p:nvPicPr>
          <p:cNvPr id="10" name="Picture 9" descr="uova-quagli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15206" y="2285992"/>
            <a:ext cx="1238250" cy="828675"/>
          </a:xfrm>
          <a:prstGeom prst="rect">
            <a:avLst/>
          </a:prstGeom>
        </p:spPr>
      </p:pic>
      <p:pic>
        <p:nvPicPr>
          <p:cNvPr id="11" name="Picture 10" descr="uovo-pernice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7554" y="5643578"/>
            <a:ext cx="936000" cy="703705"/>
          </a:xfrm>
          <a:prstGeom prst="rect">
            <a:avLst/>
          </a:prstGeom>
        </p:spPr>
      </p:pic>
      <p:pic>
        <p:nvPicPr>
          <p:cNvPr id="12" name="Picture 11" descr="fagiano-femm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8662" y="5357826"/>
            <a:ext cx="1728000" cy="1292796"/>
          </a:xfrm>
          <a:prstGeom prst="rect">
            <a:avLst/>
          </a:prstGeom>
        </p:spPr>
      </p:pic>
      <p:pic>
        <p:nvPicPr>
          <p:cNvPr id="14" name="Picture 13" descr="starna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57752" y="5572140"/>
            <a:ext cx="1080000" cy="1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maricoltura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Tipologie di allevamenti : intensivo, estensivo e semi-estensivo. </a:t>
            </a:r>
            <a:endParaRPr lang="hr-HR" dirty="0" smtClean="0"/>
          </a:p>
          <a:p>
            <a:r>
              <a:rPr lang="hr-HR" dirty="0" smtClean="0"/>
              <a:t>A</a:t>
            </a:r>
            <a:r>
              <a:rPr lang="it-IT" dirty="0" smtClean="0"/>
              <a:t>llevamento intensivo</a:t>
            </a:r>
            <a:r>
              <a:rPr lang="hr-HR" dirty="0" smtClean="0"/>
              <a:t> -</a:t>
            </a:r>
            <a:r>
              <a:rPr lang="it-IT" dirty="0" smtClean="0"/>
              <a:t> i pesci sono allevati in vasche di acqua dolce, salata o salmastra e vengono alimentati artificialmente. </a:t>
            </a:r>
            <a:r>
              <a:rPr lang="hr-HR" dirty="0" smtClean="0"/>
              <a:t>Nel mare i pesci </a:t>
            </a:r>
            <a:r>
              <a:rPr lang="it-IT" dirty="0" smtClean="0"/>
              <a:t>vengono allevati in gabbie galleggianti o sommerse. </a:t>
            </a:r>
            <a:endParaRPr lang="hr-HR" dirty="0" smtClean="0"/>
          </a:p>
          <a:p>
            <a:r>
              <a:rPr lang="hr-HR" dirty="0" smtClean="0"/>
              <a:t>A</a:t>
            </a:r>
            <a:r>
              <a:rPr lang="it-IT" dirty="0" smtClean="0"/>
              <a:t>llevamento estensivo</a:t>
            </a:r>
            <a:r>
              <a:rPr lang="hr-HR" dirty="0" smtClean="0"/>
              <a:t> -</a:t>
            </a:r>
            <a:r>
              <a:rPr lang="it-IT" dirty="0" smtClean="0"/>
              <a:t> il pesce è seminato allo stadio giovanile in lagune o stagni costieri e cresce con alimentazione naturale. </a:t>
            </a:r>
            <a:endParaRPr lang="hr-HR" dirty="0" smtClean="0"/>
          </a:p>
          <a:p>
            <a:r>
              <a:rPr lang="hr-HR" dirty="0" smtClean="0"/>
              <a:t>A</a:t>
            </a:r>
            <a:r>
              <a:rPr lang="it-IT" dirty="0" smtClean="0"/>
              <a:t>llevamento semi-estensivo </a:t>
            </a:r>
            <a:r>
              <a:rPr lang="hr-HR" dirty="0" smtClean="0"/>
              <a:t>- </a:t>
            </a:r>
            <a:r>
              <a:rPr lang="it-IT" dirty="0" smtClean="0"/>
              <a:t>quando l'alimentazione naturale viene integrata con quella artificiale.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r>
              <a:rPr lang="hr-HR" dirty="0" smtClean="0"/>
              <a:t>maricoltura - pescicoltura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8043890" cy="564360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carp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142984"/>
            <a:ext cx="3201765" cy="1476000"/>
          </a:xfrm>
          <a:prstGeom prst="rect">
            <a:avLst/>
          </a:prstGeom>
        </p:spPr>
      </p:pic>
      <p:pic>
        <p:nvPicPr>
          <p:cNvPr id="5" name="Picture 4" descr="cozz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928802"/>
            <a:ext cx="1692000" cy="1637856"/>
          </a:xfrm>
          <a:prstGeom prst="rect">
            <a:avLst/>
          </a:prstGeom>
        </p:spPr>
      </p:pic>
      <p:pic>
        <p:nvPicPr>
          <p:cNvPr id="6" name="Picture 5" descr="ostrich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3929066"/>
            <a:ext cx="1512000" cy="1689879"/>
          </a:xfrm>
          <a:prstGeom prst="rect">
            <a:avLst/>
          </a:prstGeom>
        </p:spPr>
      </p:pic>
      <p:pic>
        <p:nvPicPr>
          <p:cNvPr id="7" name="Picture 6" descr="gamber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1714488"/>
            <a:ext cx="1980000" cy="1485000"/>
          </a:xfrm>
          <a:prstGeom prst="rect">
            <a:avLst/>
          </a:prstGeom>
        </p:spPr>
      </p:pic>
      <p:pic>
        <p:nvPicPr>
          <p:cNvPr id="8" name="Picture 7" descr="branzino-spigola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6314" y="3286124"/>
            <a:ext cx="3636000" cy="1352680"/>
          </a:xfrm>
          <a:prstGeom prst="rect">
            <a:avLst/>
          </a:prstGeom>
        </p:spPr>
      </p:pic>
      <p:pic>
        <p:nvPicPr>
          <p:cNvPr id="9" name="Picture 8" descr="cozze.bmp"/>
          <p:cNvPicPr>
            <a:picLocks noChangeAspect="1"/>
          </p:cNvPicPr>
          <p:nvPr/>
        </p:nvPicPr>
        <p:blipFill>
          <a:blip r:embed="rId7"/>
          <a:srcRect l="22500" t="11111" r="21999" b="8333"/>
          <a:stretch>
            <a:fillRect/>
          </a:stretch>
        </p:blipFill>
        <p:spPr>
          <a:xfrm>
            <a:off x="785786" y="4071942"/>
            <a:ext cx="1476000" cy="1156872"/>
          </a:xfrm>
          <a:prstGeom prst="rect">
            <a:avLst/>
          </a:prstGeom>
        </p:spPr>
      </p:pic>
      <p:pic>
        <p:nvPicPr>
          <p:cNvPr id="10" name="Picture 9" descr="orata.bmp"/>
          <p:cNvPicPr>
            <a:picLocks noChangeAspect="1"/>
          </p:cNvPicPr>
          <p:nvPr/>
        </p:nvPicPr>
        <p:blipFill>
          <a:blip r:embed="rId8"/>
          <a:srcRect l="4062" t="26250" r="3125" b="22500"/>
          <a:stretch>
            <a:fillRect/>
          </a:stretch>
        </p:blipFill>
        <p:spPr>
          <a:xfrm>
            <a:off x="4786314" y="4857760"/>
            <a:ext cx="3276000" cy="1356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pesca</a:t>
            </a:r>
            <a:endParaRPr lang="en-US" dirty="0"/>
          </a:p>
        </p:txBody>
      </p:sp>
      <p:pic>
        <p:nvPicPr>
          <p:cNvPr id="4" name="Content Placeholder 3" descr="occhiata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357298"/>
            <a:ext cx="2844000" cy="1143288"/>
          </a:xfrm>
        </p:spPr>
      </p:pic>
      <p:pic>
        <p:nvPicPr>
          <p:cNvPr id="5" name="Picture 4" descr="passera-rombo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428604"/>
            <a:ext cx="2412000" cy="1485539"/>
          </a:xfrm>
          <a:prstGeom prst="rect">
            <a:avLst/>
          </a:prstGeom>
        </p:spPr>
      </p:pic>
      <p:pic>
        <p:nvPicPr>
          <p:cNvPr id="8" name="Picture 7" descr="tonno1.bmp"/>
          <p:cNvPicPr>
            <a:picLocks noChangeAspect="1"/>
          </p:cNvPicPr>
          <p:nvPr/>
        </p:nvPicPr>
        <p:blipFill>
          <a:blip r:embed="rId4"/>
          <a:srcRect t="14226" b="19384"/>
          <a:stretch>
            <a:fillRect/>
          </a:stretch>
        </p:blipFill>
        <p:spPr>
          <a:xfrm>
            <a:off x="3571868" y="5572140"/>
            <a:ext cx="3852000" cy="1091977"/>
          </a:xfrm>
          <a:prstGeom prst="rect">
            <a:avLst/>
          </a:prstGeom>
        </p:spPr>
      </p:pic>
      <p:pic>
        <p:nvPicPr>
          <p:cNvPr id="10" name="Picture 9" descr="sogliola1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2214554"/>
            <a:ext cx="2333625" cy="1409700"/>
          </a:xfrm>
          <a:prstGeom prst="rect">
            <a:avLst/>
          </a:prstGeom>
        </p:spPr>
      </p:pic>
      <p:pic>
        <p:nvPicPr>
          <p:cNvPr id="11" name="Picture 10" descr="triglia.bmp"/>
          <p:cNvPicPr>
            <a:picLocks noChangeAspect="1"/>
          </p:cNvPicPr>
          <p:nvPr/>
        </p:nvPicPr>
        <p:blipFill>
          <a:blip r:embed="rId6"/>
          <a:srcRect l="4725" t="13124" r="3143" b="12505"/>
          <a:stretch>
            <a:fillRect/>
          </a:stretch>
        </p:blipFill>
        <p:spPr>
          <a:xfrm>
            <a:off x="285720" y="2643182"/>
            <a:ext cx="2786082" cy="1214446"/>
          </a:xfrm>
          <a:prstGeom prst="rect">
            <a:avLst/>
          </a:prstGeom>
        </p:spPr>
      </p:pic>
      <p:pic>
        <p:nvPicPr>
          <p:cNvPr id="12" name="Picture 11" descr="spigola.bmp"/>
          <p:cNvPicPr>
            <a:picLocks noChangeAspect="1"/>
          </p:cNvPicPr>
          <p:nvPr/>
        </p:nvPicPr>
        <p:blipFill>
          <a:blip r:embed="rId7"/>
          <a:srcRect t="18750" b="21249"/>
          <a:stretch>
            <a:fillRect/>
          </a:stretch>
        </p:blipFill>
        <p:spPr>
          <a:xfrm>
            <a:off x="571472" y="3643314"/>
            <a:ext cx="2857500" cy="1143008"/>
          </a:xfrm>
          <a:prstGeom prst="rect">
            <a:avLst/>
          </a:prstGeom>
        </p:spPr>
      </p:pic>
      <p:pic>
        <p:nvPicPr>
          <p:cNvPr id="14" name="Picture 13" descr="polpo2.bm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3636" y="571480"/>
            <a:ext cx="2376000" cy="2184093"/>
          </a:xfrm>
          <a:prstGeom prst="rect">
            <a:avLst/>
          </a:prstGeom>
        </p:spPr>
      </p:pic>
      <p:pic>
        <p:nvPicPr>
          <p:cNvPr id="15" name="Picture 14" descr="menola.bmp"/>
          <p:cNvPicPr>
            <a:picLocks noChangeAspect="1"/>
          </p:cNvPicPr>
          <p:nvPr/>
        </p:nvPicPr>
        <p:blipFill>
          <a:blip r:embed="rId9"/>
          <a:srcRect t="12027" b="11805"/>
          <a:stretch>
            <a:fillRect/>
          </a:stretch>
        </p:blipFill>
        <p:spPr>
          <a:xfrm>
            <a:off x="6072198" y="3071810"/>
            <a:ext cx="2376000" cy="1357322"/>
          </a:xfrm>
          <a:prstGeom prst="rect">
            <a:avLst/>
          </a:prstGeom>
        </p:spPr>
      </p:pic>
      <p:pic>
        <p:nvPicPr>
          <p:cNvPr id="16" name="Picture 15" descr="calamaro.bmp"/>
          <p:cNvPicPr>
            <a:picLocks noChangeAspect="1"/>
          </p:cNvPicPr>
          <p:nvPr/>
        </p:nvPicPr>
        <p:blipFill>
          <a:blip r:embed="rId10"/>
          <a:srcRect l="12000" t="22222" r="11499" b="30555"/>
          <a:stretch>
            <a:fillRect/>
          </a:stretch>
        </p:blipFill>
        <p:spPr>
          <a:xfrm>
            <a:off x="5929322" y="4500570"/>
            <a:ext cx="2736000" cy="912000"/>
          </a:xfrm>
          <a:prstGeom prst="rect">
            <a:avLst/>
          </a:prstGeom>
        </p:spPr>
      </p:pic>
      <p:pic>
        <p:nvPicPr>
          <p:cNvPr id="17" name="Picture 16" descr="seppia.bmp"/>
          <p:cNvPicPr>
            <a:picLocks noChangeAspect="1"/>
          </p:cNvPicPr>
          <p:nvPr/>
        </p:nvPicPr>
        <p:blipFill>
          <a:blip r:embed="rId11"/>
          <a:srcRect l="11000" t="10655" r="8000" b="18033"/>
          <a:stretch>
            <a:fillRect/>
          </a:stretch>
        </p:blipFill>
        <p:spPr>
          <a:xfrm>
            <a:off x="3643306" y="4000504"/>
            <a:ext cx="2340000" cy="1256678"/>
          </a:xfrm>
          <a:prstGeom prst="rect">
            <a:avLst/>
          </a:prstGeom>
        </p:spPr>
      </p:pic>
      <p:pic>
        <p:nvPicPr>
          <p:cNvPr id="18" name="Picture 17" descr="pesce-san-Pietro.bmp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1538" y="4786322"/>
            <a:ext cx="2052000" cy="182320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pesca</a:t>
            </a:r>
            <a:endParaRPr lang="en-US" dirty="0"/>
          </a:p>
        </p:txBody>
      </p:sp>
      <p:pic>
        <p:nvPicPr>
          <p:cNvPr id="4" name="Content Placeholder 3" descr="carpa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3279857" cy="1512000"/>
          </a:xfrm>
        </p:spPr>
      </p:pic>
      <p:pic>
        <p:nvPicPr>
          <p:cNvPr id="6" name="Picture 5" descr="pesce-silur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571480"/>
            <a:ext cx="2664000" cy="2050846"/>
          </a:xfrm>
          <a:prstGeom prst="rect">
            <a:avLst/>
          </a:prstGeom>
        </p:spPr>
      </p:pic>
      <p:pic>
        <p:nvPicPr>
          <p:cNvPr id="7" name="Picture 6" descr="trot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2786058"/>
            <a:ext cx="2700000" cy="828000"/>
          </a:xfrm>
          <a:prstGeom prst="rect">
            <a:avLst/>
          </a:prstGeom>
        </p:spPr>
      </p:pic>
      <p:pic>
        <p:nvPicPr>
          <p:cNvPr id="8" name="Picture 7" descr="anguill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74" y="3000372"/>
            <a:ext cx="2592000" cy="1545600"/>
          </a:xfrm>
          <a:prstGeom prst="rect">
            <a:avLst/>
          </a:prstGeom>
        </p:spPr>
      </p:pic>
      <p:pic>
        <p:nvPicPr>
          <p:cNvPr id="9" name="Picture 8" descr="lucci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3570" y="4143380"/>
            <a:ext cx="2232000" cy="1966651"/>
          </a:xfrm>
          <a:prstGeom prst="rect">
            <a:avLst/>
          </a:prstGeom>
        </p:spPr>
      </p:pic>
      <p:pic>
        <p:nvPicPr>
          <p:cNvPr id="10" name="Picture 9" descr="gamberi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0166" y="4714884"/>
            <a:ext cx="1692000" cy="1269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industria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dirty="0" smtClean="0"/>
              <a:t>Ramo dell’economia - </a:t>
            </a:r>
            <a:r>
              <a:rPr lang="it-IT" dirty="0" smtClean="0"/>
              <a:t>attività di trasformazione delle materie prime in semilavorati o prodotti finiti</a:t>
            </a:r>
            <a:r>
              <a:rPr lang="hr-HR" dirty="0" smtClean="0"/>
              <a:t> </a:t>
            </a:r>
          </a:p>
          <a:p>
            <a:r>
              <a:rPr lang="hr-HR" dirty="0" smtClean="0"/>
              <a:t>uso delle macchine nella produzione</a:t>
            </a:r>
          </a:p>
          <a:p>
            <a:r>
              <a:rPr lang="hr-HR" dirty="0" smtClean="0"/>
              <a:t>meccanizzazione – aumento della produttività e di conseguenza - rapido sviluppo della società</a:t>
            </a:r>
          </a:p>
          <a:p>
            <a:pPr>
              <a:buNone/>
            </a:pPr>
            <a:r>
              <a:rPr lang="hr-HR" dirty="0" smtClean="0"/>
              <a:t>Tipi di macchine</a:t>
            </a:r>
          </a:p>
          <a:p>
            <a:pPr>
              <a:buNone/>
            </a:pPr>
            <a:r>
              <a:rPr lang="hr-HR" dirty="0" smtClean="0"/>
              <a:t>a) Macchine trasformatrici di energia </a:t>
            </a:r>
          </a:p>
          <a:p>
            <a:pPr>
              <a:buFont typeface="Wingdings" pitchFamily="2" charset="2"/>
              <a:buChar char="Ø"/>
            </a:pPr>
            <a:r>
              <a:rPr lang="hr-HR" dirty="0" smtClean="0"/>
              <a:t>Macchine motrici o motori</a:t>
            </a:r>
          </a:p>
          <a:p>
            <a:pPr>
              <a:buFont typeface="Wingdings" pitchFamily="2" charset="2"/>
              <a:buChar char="Ø"/>
            </a:pPr>
            <a:r>
              <a:rPr lang="hr-HR" dirty="0" smtClean="0"/>
              <a:t>Macchine generatrici o generatori</a:t>
            </a:r>
          </a:p>
          <a:p>
            <a:pPr>
              <a:buNone/>
            </a:pPr>
            <a:r>
              <a:rPr lang="hr-HR" dirty="0" smtClean="0"/>
              <a:t>b) Macchine operatrici o macchine utensili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Le macchine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29576" cy="5257800"/>
          </a:xfrm>
        </p:spPr>
        <p:txBody>
          <a:bodyPr/>
          <a:lstStyle/>
          <a:p>
            <a:r>
              <a:rPr lang="hr-HR" dirty="0" smtClean="0"/>
              <a:t>Macchine motrici o motori</a:t>
            </a:r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>Macchine generatrici o generatori</a:t>
            </a:r>
          </a:p>
          <a:p>
            <a:pPr>
              <a:buNone/>
            </a:pPr>
            <a:endParaRPr lang="hr-HR" dirty="0" smtClean="0"/>
          </a:p>
          <a:p>
            <a:endParaRPr lang="en-US" dirty="0"/>
          </a:p>
        </p:txBody>
      </p:sp>
      <p:pic>
        <p:nvPicPr>
          <p:cNvPr id="4" name="Picture 3" descr="mot-i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214554"/>
            <a:ext cx="1476000" cy="1977553"/>
          </a:xfrm>
          <a:prstGeom prst="rect">
            <a:avLst/>
          </a:prstGeom>
        </p:spPr>
      </p:pic>
      <p:pic>
        <p:nvPicPr>
          <p:cNvPr id="5" name="Picture 4" descr="motore-elet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2428868"/>
            <a:ext cx="2340000" cy="1812189"/>
          </a:xfrm>
          <a:prstGeom prst="rect">
            <a:avLst/>
          </a:prstGeom>
        </p:spPr>
      </p:pic>
      <p:pic>
        <p:nvPicPr>
          <p:cNvPr id="6" name="Picture 5" descr="motore-nuclear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14290"/>
            <a:ext cx="1584000" cy="1957745"/>
          </a:xfrm>
          <a:prstGeom prst="rect">
            <a:avLst/>
          </a:prstGeom>
        </p:spPr>
      </p:pic>
      <p:pic>
        <p:nvPicPr>
          <p:cNvPr id="7" name="Picture 6" descr="motore-in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570" y="2357430"/>
            <a:ext cx="2484000" cy="2117525"/>
          </a:xfrm>
          <a:prstGeom prst="rect">
            <a:avLst/>
          </a:prstGeom>
        </p:spPr>
      </p:pic>
      <p:pic>
        <p:nvPicPr>
          <p:cNvPr id="8" name="Picture 7" descr="caldai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4786322"/>
            <a:ext cx="1368000" cy="1819930"/>
          </a:xfrm>
          <a:prstGeom prst="rect">
            <a:avLst/>
          </a:prstGeom>
        </p:spPr>
      </p:pic>
      <p:pic>
        <p:nvPicPr>
          <p:cNvPr id="9" name="Picture 8" descr="pomp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5984" y="4714884"/>
            <a:ext cx="1008000" cy="1989476"/>
          </a:xfrm>
          <a:prstGeom prst="rect">
            <a:avLst/>
          </a:prstGeom>
        </p:spPr>
      </p:pic>
      <p:pic>
        <p:nvPicPr>
          <p:cNvPr id="10" name="Picture 9" descr="batteri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7620" y="4857760"/>
            <a:ext cx="1800000" cy="1771200"/>
          </a:xfrm>
          <a:prstGeom prst="rect">
            <a:avLst/>
          </a:prstGeom>
        </p:spPr>
      </p:pic>
      <p:pic>
        <p:nvPicPr>
          <p:cNvPr id="11" name="Picture 10" descr="mulino-vento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9322" y="4786322"/>
            <a:ext cx="2088000" cy="156234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Macchine operatrici o utensili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043510"/>
          </a:xfrm>
        </p:spPr>
        <p:txBody>
          <a:bodyPr/>
          <a:lstStyle/>
          <a:p>
            <a:r>
              <a:rPr lang="hr-HR" dirty="0" smtClean="0"/>
              <a:t>Hanno come prodotto finale del loro ciclo di lavoro un’operazione, una lavorazione o un prodotto finito</a:t>
            </a:r>
          </a:p>
          <a:p>
            <a:endParaRPr lang="en-US" dirty="0"/>
          </a:p>
        </p:txBody>
      </p:sp>
      <p:pic>
        <p:nvPicPr>
          <p:cNvPr id="4" name="Picture 3" descr="lievitatri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2928934"/>
            <a:ext cx="1224000" cy="1440562"/>
          </a:xfrm>
          <a:prstGeom prst="rect">
            <a:avLst/>
          </a:prstGeom>
        </p:spPr>
      </p:pic>
      <p:pic>
        <p:nvPicPr>
          <p:cNvPr id="5" name="Picture 4" descr="impastatric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496"/>
            <a:ext cx="1008000" cy="1921876"/>
          </a:xfrm>
          <a:prstGeom prst="rect">
            <a:avLst/>
          </a:prstGeom>
        </p:spPr>
      </p:pic>
      <p:pic>
        <p:nvPicPr>
          <p:cNvPr id="6" name="Picture 5" descr="forno.jpg"/>
          <p:cNvPicPr>
            <a:picLocks noChangeAspect="1"/>
          </p:cNvPicPr>
          <p:nvPr/>
        </p:nvPicPr>
        <p:blipFill>
          <a:blip r:embed="rId4"/>
          <a:srcRect l="20192" t="17971" b="17971"/>
          <a:stretch>
            <a:fillRect/>
          </a:stretch>
        </p:blipFill>
        <p:spPr>
          <a:xfrm>
            <a:off x="6572264" y="2714620"/>
            <a:ext cx="2160000" cy="1873750"/>
          </a:xfrm>
          <a:prstGeom prst="rect">
            <a:avLst/>
          </a:prstGeom>
        </p:spPr>
      </p:pic>
      <p:pic>
        <p:nvPicPr>
          <p:cNvPr id="7" name="Picture 6" descr="dosatric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04" y="3071810"/>
            <a:ext cx="1368000" cy="1459200"/>
          </a:xfrm>
          <a:prstGeom prst="rect">
            <a:avLst/>
          </a:prstGeom>
        </p:spPr>
      </p:pic>
      <p:pic>
        <p:nvPicPr>
          <p:cNvPr id="8" name="Picture 7" descr="macch-auto-pan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2" y="4643446"/>
            <a:ext cx="2880000" cy="1820160"/>
          </a:xfrm>
          <a:prstGeom prst="rect">
            <a:avLst/>
          </a:prstGeom>
        </p:spPr>
      </p:pic>
      <p:pic>
        <p:nvPicPr>
          <p:cNvPr id="9" name="Picture 8" descr="filoni-auto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2976" y="4500570"/>
            <a:ext cx="2988000" cy="2007936"/>
          </a:xfrm>
          <a:prstGeom prst="rect">
            <a:avLst/>
          </a:prstGeom>
        </p:spPr>
      </p:pic>
      <p:pic>
        <p:nvPicPr>
          <p:cNvPr id="10" name="Picture 9" descr="sfogliatrice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0364" y="3286124"/>
            <a:ext cx="2016000" cy="9137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Rami dell’industria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dirty="0" smtClean="0"/>
              <a:t>industria alimentare</a:t>
            </a:r>
          </a:p>
          <a:p>
            <a:r>
              <a:rPr lang="hr-HR" dirty="0" smtClean="0"/>
              <a:t>industria estrattiva o mineraria</a:t>
            </a:r>
          </a:p>
          <a:p>
            <a:r>
              <a:rPr lang="hr-HR" dirty="0" smtClean="0"/>
              <a:t>industria meccanica</a:t>
            </a:r>
          </a:p>
          <a:p>
            <a:r>
              <a:rPr lang="hr-HR" dirty="0" smtClean="0"/>
              <a:t>produzione di beni di largo consumo</a:t>
            </a:r>
          </a:p>
          <a:p>
            <a:pPr>
              <a:buNone/>
            </a:pPr>
            <a:r>
              <a:rPr lang="hr-HR" dirty="0" smtClean="0"/>
              <a:t>a) industria tessile e dell’abbigliamento</a:t>
            </a:r>
          </a:p>
          <a:p>
            <a:pPr>
              <a:buNone/>
            </a:pPr>
            <a:r>
              <a:rPr lang="hr-HR" dirty="0" smtClean="0"/>
              <a:t>b) industria calzaturiera</a:t>
            </a:r>
          </a:p>
          <a:p>
            <a:pPr>
              <a:buNone/>
            </a:pPr>
            <a:r>
              <a:rPr lang="hr-HR" dirty="0" smtClean="0"/>
              <a:t>c) industria chimica</a:t>
            </a:r>
          </a:p>
          <a:p>
            <a:r>
              <a:rPr lang="hr-HR" dirty="0" smtClean="0"/>
              <a:t>edilizia e lavori pubblici</a:t>
            </a:r>
          </a:p>
          <a:p>
            <a:r>
              <a:rPr lang="hr-HR" dirty="0" smtClean="0"/>
              <a:t>produzione di energia elettrica</a:t>
            </a:r>
          </a:p>
          <a:p>
            <a:r>
              <a:rPr lang="hr-HR" dirty="0" smtClean="0"/>
              <a:t>cantieristica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Il concetto di produzione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15262" cy="4873752"/>
          </a:xfrm>
        </p:spPr>
        <p:txBody>
          <a:bodyPr>
            <a:normAutofit/>
          </a:bodyPr>
          <a:lstStyle/>
          <a:p>
            <a:r>
              <a:rPr lang="hr-HR" sz="3600" dirty="0" smtClean="0"/>
              <a:t>Attività che distingue l’uomo dagli animali</a:t>
            </a:r>
          </a:p>
          <a:p>
            <a:r>
              <a:rPr lang="hr-HR" sz="3600" dirty="0" smtClean="0"/>
              <a:t>Elementi fondamentali: la forza lavoro e i rapporti di produzione</a:t>
            </a:r>
          </a:p>
          <a:p>
            <a:pPr>
              <a:buNone/>
            </a:pPr>
            <a:r>
              <a:rPr lang="hr-HR" sz="3600" dirty="0" smtClean="0"/>
              <a:t>                           gli oggetti prodotti</a:t>
            </a:r>
          </a:p>
          <a:p>
            <a:r>
              <a:rPr lang="hr-HR" sz="3600" dirty="0" smtClean="0"/>
              <a:t>Forza lavoro     i mezzi usati</a:t>
            </a:r>
          </a:p>
          <a:p>
            <a:pPr>
              <a:buNone/>
            </a:pPr>
            <a:r>
              <a:rPr lang="hr-HR" sz="3600" dirty="0" smtClean="0"/>
              <a:t>                            l’uomo </a:t>
            </a:r>
            <a:endParaRPr lang="en-US" sz="3600" dirty="0"/>
          </a:p>
        </p:txBody>
      </p:sp>
      <p:cxnSp>
        <p:nvCxnSpPr>
          <p:cNvPr id="5" name="Straight Arrow Connector 4"/>
          <p:cNvCxnSpPr/>
          <p:nvPr/>
        </p:nvCxnSpPr>
        <p:spPr>
          <a:xfrm rot="16200000" flipH="1">
            <a:off x="3500430" y="5072074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 flipH="1" flipV="1">
            <a:off x="3428992" y="4429132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571868" y="492919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Industria mineraria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hr-HR" dirty="0" smtClean="0"/>
              <a:t>Ricchezze minerarie della Croazia:</a:t>
            </a:r>
          </a:p>
          <a:p>
            <a:r>
              <a:rPr lang="hr-HR" dirty="0" smtClean="0"/>
              <a:t>Bauxite</a:t>
            </a:r>
          </a:p>
          <a:p>
            <a:r>
              <a:rPr lang="hr-HR" dirty="0" smtClean="0"/>
              <a:t>Petrolio</a:t>
            </a:r>
          </a:p>
          <a:p>
            <a:r>
              <a:rPr lang="hr-HR" dirty="0" smtClean="0"/>
              <a:t>Sale</a:t>
            </a:r>
          </a:p>
          <a:p>
            <a:r>
              <a:rPr lang="hr-HR" dirty="0" smtClean="0"/>
              <a:t>Cave di pietra</a:t>
            </a:r>
          </a:p>
          <a:p>
            <a:pPr>
              <a:buNone/>
            </a:pPr>
            <a:r>
              <a:rPr lang="hr-HR" dirty="0" smtClean="0"/>
              <a:t>Sono sviluppate le industrie:</a:t>
            </a:r>
          </a:p>
          <a:p>
            <a:r>
              <a:rPr lang="hr-HR" dirty="0" smtClean="0"/>
              <a:t>metallurgica</a:t>
            </a:r>
          </a:p>
          <a:p>
            <a:r>
              <a:rPr lang="hr-HR" dirty="0" smtClean="0"/>
              <a:t>produzione di alluminio </a:t>
            </a:r>
          </a:p>
          <a:p>
            <a:r>
              <a:rPr lang="hr-HR" dirty="0" smtClean="0"/>
              <a:t>produzione di cemento</a:t>
            </a:r>
          </a:p>
          <a:p>
            <a:r>
              <a:rPr lang="hr-HR" dirty="0" smtClean="0"/>
              <a:t>raffinerie (benzina, gasolio, oli combustibili, lubrificanti, vaselina, pece, ecc.)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hr-HR" dirty="0" smtClean="0"/>
              <a:t>Industria meccanica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8115328" cy="5357850"/>
          </a:xfrm>
        </p:spPr>
        <p:txBody>
          <a:bodyPr/>
          <a:lstStyle/>
          <a:p>
            <a:r>
              <a:rPr lang="hr-HR" dirty="0" smtClean="0"/>
              <a:t>Importante per lo sviluppo di tutti i rami dell’industria. Produce macchinari tessili, alimentari, agricoli, edili, mezzi di trasporto, elettrodomestici, ecc.</a:t>
            </a:r>
          </a:p>
          <a:p>
            <a:pPr>
              <a:buNone/>
            </a:pPr>
            <a:r>
              <a:rPr lang="hr-HR" dirty="0" smtClean="0"/>
              <a:t>Distinguiamo: </a:t>
            </a:r>
          </a:p>
          <a:p>
            <a:r>
              <a:rPr lang="hr-HR" dirty="0" smtClean="0"/>
              <a:t>l’industria meccanica leggera (ferramenta, strumenti di precisione, ingranaggi, minuterie metalliche) </a:t>
            </a:r>
          </a:p>
          <a:p>
            <a:endParaRPr lang="hr-HR" dirty="0" smtClean="0"/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l’industria meccanica pesante ( motori o turbine, motori marini, caldaie, impianti di trivellazione) </a:t>
            </a:r>
            <a:endParaRPr lang="en-US" dirty="0"/>
          </a:p>
        </p:txBody>
      </p:sp>
      <p:pic>
        <p:nvPicPr>
          <p:cNvPr id="4" name="Picture 3" descr="ferramen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3643314"/>
            <a:ext cx="1133475" cy="1057275"/>
          </a:xfrm>
          <a:prstGeom prst="rect">
            <a:avLst/>
          </a:prstGeom>
        </p:spPr>
      </p:pic>
      <p:pic>
        <p:nvPicPr>
          <p:cNvPr id="5" name="Picture 4" descr="ingranaggi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3714752"/>
            <a:ext cx="1224000" cy="977555"/>
          </a:xfrm>
          <a:prstGeom prst="rect">
            <a:avLst/>
          </a:prstGeom>
        </p:spPr>
      </p:pic>
      <p:pic>
        <p:nvPicPr>
          <p:cNvPr id="6" name="Picture 5" descr="turbin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5429264"/>
            <a:ext cx="1584000" cy="1188000"/>
          </a:xfrm>
          <a:prstGeom prst="rect">
            <a:avLst/>
          </a:prstGeom>
        </p:spPr>
      </p:pic>
      <p:pic>
        <p:nvPicPr>
          <p:cNvPr id="7" name="Picture 6" descr="motore-in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5429264"/>
            <a:ext cx="1440000" cy="122754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Produzione di beni di largo consumo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43890" cy="5043510"/>
          </a:xfrm>
        </p:spPr>
        <p:txBody>
          <a:bodyPr>
            <a:normAutofit/>
          </a:bodyPr>
          <a:lstStyle/>
          <a:p>
            <a:r>
              <a:rPr lang="hr-HR" dirty="0" smtClean="0"/>
              <a:t>Industria tessile</a:t>
            </a:r>
          </a:p>
          <a:p>
            <a:pPr>
              <a:buNone/>
            </a:pPr>
            <a:r>
              <a:rPr lang="hr-HR" dirty="0" smtClean="0"/>
              <a:t>                                  </a:t>
            </a:r>
            <a:r>
              <a:rPr lang="hr-HR" dirty="0" smtClean="0">
                <a:solidFill>
                  <a:schemeClr val="accent1"/>
                </a:solidFill>
              </a:rPr>
              <a:t>Fibre tessili</a:t>
            </a:r>
          </a:p>
          <a:p>
            <a:endParaRPr lang="hr-HR" dirty="0" smtClean="0"/>
          </a:p>
          <a:p>
            <a:pPr>
              <a:buNone/>
            </a:pPr>
            <a:r>
              <a:rPr lang="hr-HR" dirty="0" smtClean="0"/>
              <a:t>              </a:t>
            </a:r>
            <a:r>
              <a:rPr lang="hr-HR" dirty="0" smtClean="0">
                <a:solidFill>
                  <a:srgbClr val="FF0000"/>
                </a:solidFill>
              </a:rPr>
              <a:t>naturali </a:t>
            </a:r>
            <a:r>
              <a:rPr lang="hr-HR" dirty="0" smtClean="0"/>
              <a:t>                               </a:t>
            </a:r>
            <a:r>
              <a:rPr lang="hr-HR" dirty="0" smtClean="0">
                <a:solidFill>
                  <a:srgbClr val="FF0000"/>
                </a:solidFill>
              </a:rPr>
              <a:t>chimiche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animali           vegetali           artificiali          sintetiche</a:t>
            </a:r>
          </a:p>
          <a:p>
            <a:pPr>
              <a:buNone/>
            </a:pPr>
            <a:r>
              <a:rPr lang="hr-HR" sz="1600" dirty="0" smtClean="0"/>
              <a:t>(seta,lana)          (cotone, lino, canapa)        (acetati, raion)          (nailon, poliestere)</a:t>
            </a:r>
          </a:p>
          <a:p>
            <a:pPr>
              <a:buNone/>
            </a:pPr>
            <a:endParaRPr lang="hr-HR" sz="1600" dirty="0" smtClean="0"/>
          </a:p>
          <a:p>
            <a:pPr>
              <a:buNone/>
            </a:pPr>
            <a:r>
              <a:rPr lang="hr-HR" dirty="0" smtClean="0"/>
              <a:t>    Le fibre artificiali- ottenute dalla lavorazione del legno, del mais – fibre cellulosiche</a:t>
            </a:r>
          </a:p>
          <a:p>
            <a:pPr>
              <a:buNone/>
            </a:pPr>
            <a:r>
              <a:rPr lang="hr-HR" dirty="0" smtClean="0"/>
              <a:t>    Le fibre sintetiche - ottenute dalla lavorazione del carbonio e del petrolio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786314" y="2428868"/>
            <a:ext cx="135732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2285984" y="2428868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1142976" y="3286124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571736" y="3286124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5072066" y="3286124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572264" y="3286124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Industria dell’abbigliamento</a:t>
            </a:r>
            <a:endParaRPr lang="en-US" dirty="0"/>
          </a:p>
        </p:txBody>
      </p:sp>
      <p:pic>
        <p:nvPicPr>
          <p:cNvPr id="4" name="Content Placeholder 3" descr="filatura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85786" y="1714488"/>
            <a:ext cx="3312000" cy="2487680"/>
          </a:xfrm>
        </p:spPr>
      </p:pic>
      <p:pic>
        <p:nvPicPr>
          <p:cNvPr id="5" name="Picture 4" descr="Tessitur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785926"/>
            <a:ext cx="3168000" cy="2376000"/>
          </a:xfrm>
          <a:prstGeom prst="rect">
            <a:avLst/>
          </a:prstGeom>
        </p:spPr>
      </p:pic>
      <p:pic>
        <p:nvPicPr>
          <p:cNvPr id="6" name="Picture 5" descr="lan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74" y="4857760"/>
            <a:ext cx="1548000" cy="1357322"/>
          </a:xfrm>
          <a:prstGeom prst="rect">
            <a:avLst/>
          </a:prstGeom>
        </p:spPr>
      </p:pic>
      <p:pic>
        <p:nvPicPr>
          <p:cNvPr id="7" name="Picture 6" descr="gom-lan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4786322"/>
            <a:ext cx="1584000" cy="1073031"/>
          </a:xfrm>
          <a:prstGeom prst="rect">
            <a:avLst/>
          </a:prstGeom>
        </p:spPr>
      </p:pic>
      <p:pic>
        <p:nvPicPr>
          <p:cNvPr id="8" name="Picture 7" descr="abiti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3636" y="4572008"/>
            <a:ext cx="1800000" cy="1928826"/>
          </a:xfrm>
          <a:prstGeom prst="rect">
            <a:avLst/>
          </a:prstGeom>
        </p:spPr>
      </p:pic>
      <p:pic>
        <p:nvPicPr>
          <p:cNvPr id="9" name="Picture 8" descr="pantaloni-lino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9124" y="4572008"/>
            <a:ext cx="1368000" cy="174301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Industria calzaturiera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00174"/>
            <a:ext cx="7467600" cy="4973778"/>
          </a:xfrm>
        </p:spPr>
        <p:txBody>
          <a:bodyPr/>
          <a:lstStyle/>
          <a:p>
            <a:pPr>
              <a:buNone/>
            </a:pPr>
            <a:r>
              <a:rPr lang="hr-HR" dirty="0" smtClean="0"/>
              <a:t>Materiali usati: </a:t>
            </a:r>
          </a:p>
          <a:p>
            <a:r>
              <a:rPr lang="hr-HR" dirty="0" smtClean="0"/>
              <a:t>Pellame – di vitello, vitellone, capretto, rettili, ecc.</a:t>
            </a:r>
          </a:p>
          <a:p>
            <a:r>
              <a:rPr lang="hr-HR" dirty="0" smtClean="0"/>
              <a:t>Cuoio – da suola, da suoletta, ecc.</a:t>
            </a:r>
          </a:p>
          <a:p>
            <a:r>
              <a:rPr lang="hr-HR" dirty="0" smtClean="0"/>
              <a:t>Filati, tessuti, fibre speciali, gomma, ecc.</a:t>
            </a:r>
          </a:p>
          <a:p>
            <a:r>
              <a:rPr lang="hr-HR" dirty="0" smtClean="0"/>
              <a:t>Parti della calzatura       </a:t>
            </a:r>
          </a:p>
          <a:p>
            <a:pPr>
              <a:buNone/>
            </a:pPr>
            <a:r>
              <a:rPr lang="hr-HR" dirty="0" smtClean="0"/>
              <a:t>                                                                    tomaia</a:t>
            </a:r>
          </a:p>
          <a:p>
            <a:pPr>
              <a:buNone/>
            </a:pPr>
            <a:r>
              <a:rPr lang="hr-HR" dirty="0" smtClean="0"/>
              <a:t>                       tacco</a:t>
            </a:r>
          </a:p>
          <a:p>
            <a:pPr>
              <a:buNone/>
            </a:pPr>
            <a:r>
              <a:rPr lang="hr-HR" dirty="0" smtClean="0"/>
              <a:t>                   </a:t>
            </a:r>
          </a:p>
          <a:p>
            <a:pPr>
              <a:buNone/>
            </a:pPr>
            <a:r>
              <a:rPr lang="hr-HR" dirty="0" smtClean="0"/>
              <a:t>                      suola                                     stringhe     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scarp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4214818"/>
            <a:ext cx="2160000" cy="148608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10800000" flipV="1">
            <a:off x="5214942" y="4500570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286116" y="5357826"/>
            <a:ext cx="107157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214678" y="4786322"/>
            <a:ext cx="71438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786314" y="4714884"/>
            <a:ext cx="714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>
            <a:off x="4929190" y="4643446"/>
            <a:ext cx="1285884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r>
              <a:rPr lang="hr-HR" dirty="0" smtClean="0"/>
              <a:t>Industria chimica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7829576" cy="5214974"/>
          </a:xfrm>
        </p:spPr>
        <p:txBody>
          <a:bodyPr>
            <a:normAutofit lnSpcReduction="10000"/>
          </a:bodyPr>
          <a:lstStyle/>
          <a:p>
            <a:r>
              <a:rPr lang="hr-HR" dirty="0" smtClean="0"/>
              <a:t>Si è affermata come grande industria quando ha introdotto procedimenti scoperti dai ricercatori specializzati (es. carbochimica, petrolchimica)</a:t>
            </a:r>
          </a:p>
          <a:p>
            <a:pPr>
              <a:buNone/>
            </a:pPr>
            <a:r>
              <a:rPr lang="hr-HR" dirty="0" smtClean="0"/>
              <a:t>Si usano distinguere:</a:t>
            </a:r>
          </a:p>
          <a:p>
            <a:pPr>
              <a:buNone/>
            </a:pPr>
            <a:r>
              <a:rPr lang="hr-HR" dirty="0" smtClean="0"/>
              <a:t>a) le industrie chimiche organiche e inorganiche secondo la natura dei prodotti trattati</a:t>
            </a:r>
          </a:p>
          <a:p>
            <a:pPr>
              <a:buNone/>
            </a:pPr>
            <a:r>
              <a:rPr lang="hr-HR" dirty="0" smtClean="0"/>
              <a:t>b) le industrie chimiche primarie e secondarie - struttura produttiva e destinazione dei beni prodotti </a:t>
            </a:r>
          </a:p>
          <a:p>
            <a:r>
              <a:rPr lang="hr-HR" dirty="0" smtClean="0"/>
              <a:t>Ind. chim. primarie (di base e derivate)</a:t>
            </a:r>
          </a:p>
          <a:p>
            <a:r>
              <a:rPr lang="hr-HR" dirty="0" smtClean="0"/>
              <a:t>Ind. chimiche secondarie – trasformano i prodotti di sintesi del settore primario unitamente ad altri  prodotti   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>
          <a:xfrm>
            <a:off x="2857488" y="3000372"/>
            <a:ext cx="214314" cy="5000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r>
              <a:rPr lang="hr-HR" dirty="0" smtClean="0"/>
              <a:t>Produzione chimica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7758138" cy="5259530"/>
          </a:xfrm>
        </p:spPr>
        <p:txBody>
          <a:bodyPr/>
          <a:lstStyle/>
          <a:p>
            <a:r>
              <a:rPr lang="hr-HR" dirty="0" smtClean="0"/>
              <a:t>Esempi di prodotti:derivati dal petrolio, prodotti per tintoria, concia e coloranti, prodotti  farmaceutici, prodotti per profumeria, detersivi, oli essenziali, grassi industriali, materie plastiche, cellulosa rigenerata e resine artificiali, insetticidi, pesticidi, gomma sintetica, concimi e fertilizzanti</a:t>
            </a:r>
          </a:p>
          <a:p>
            <a:r>
              <a:rPr lang="hr-HR" dirty="0" smtClean="0"/>
              <a:t>Industrie parachimiche in Croazia:</a:t>
            </a:r>
          </a:p>
          <a:p>
            <a:r>
              <a:rPr lang="hr-HR" dirty="0" smtClean="0"/>
              <a:t>Pliva, Zagreb</a:t>
            </a:r>
          </a:p>
          <a:p>
            <a:r>
              <a:rPr lang="hr-HR" dirty="0" smtClean="0"/>
              <a:t>Saponia Osijek</a:t>
            </a:r>
          </a:p>
          <a:p>
            <a:r>
              <a:rPr lang="hr-HR" dirty="0" smtClean="0"/>
              <a:t>Labud, Zagreb</a:t>
            </a:r>
            <a:endParaRPr lang="en-US" dirty="0"/>
          </a:p>
        </p:txBody>
      </p:sp>
      <p:pic>
        <p:nvPicPr>
          <p:cNvPr id="4" name="Picture 3" descr="Pliva.jpg"/>
          <p:cNvPicPr>
            <a:picLocks noChangeAspect="1"/>
          </p:cNvPicPr>
          <p:nvPr/>
        </p:nvPicPr>
        <p:blipFill>
          <a:blip r:embed="rId2"/>
          <a:srcRect r="65152"/>
          <a:stretch>
            <a:fillRect/>
          </a:stretch>
        </p:blipFill>
        <p:spPr>
          <a:xfrm>
            <a:off x="4000496" y="4000504"/>
            <a:ext cx="3060000" cy="1120368"/>
          </a:xfrm>
          <a:prstGeom prst="rect">
            <a:avLst/>
          </a:prstGeom>
        </p:spPr>
      </p:pic>
      <p:pic>
        <p:nvPicPr>
          <p:cNvPr id="5" name="Picture 4" descr="sapon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5643578"/>
            <a:ext cx="3276000" cy="509600"/>
          </a:xfrm>
          <a:prstGeom prst="rect">
            <a:avLst/>
          </a:prstGeom>
        </p:spPr>
      </p:pic>
      <p:pic>
        <p:nvPicPr>
          <p:cNvPr id="7" name="Picture 6" descr="labud.gif"/>
          <p:cNvPicPr>
            <a:picLocks noChangeAspect="1"/>
          </p:cNvPicPr>
          <p:nvPr/>
        </p:nvPicPr>
        <p:blipFill>
          <a:blip r:embed="rId4"/>
          <a:srcRect t="11391" b="8868"/>
          <a:stretch>
            <a:fillRect/>
          </a:stretch>
        </p:blipFill>
        <p:spPr>
          <a:xfrm>
            <a:off x="4929190" y="5357826"/>
            <a:ext cx="2412000" cy="100013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Produzione di energia elettrica</a:t>
            </a:r>
            <a:endParaRPr lang="en-US" dirty="0"/>
          </a:p>
        </p:txBody>
      </p:sp>
      <p:pic>
        <p:nvPicPr>
          <p:cNvPr id="4" name="Content Placeholder 3" descr="termocentrale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857752" y="1428736"/>
            <a:ext cx="2872047" cy="1908000"/>
          </a:xfrm>
        </p:spPr>
      </p:pic>
      <p:pic>
        <p:nvPicPr>
          <p:cNvPr id="5" name="Picture 4" descr="idrocentra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3143248"/>
            <a:ext cx="2268000" cy="2285579"/>
          </a:xfrm>
          <a:prstGeom prst="rect">
            <a:avLst/>
          </a:prstGeom>
        </p:spPr>
      </p:pic>
      <p:pic>
        <p:nvPicPr>
          <p:cNvPr id="6" name="Picture 5" descr="elettrodott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3286124"/>
            <a:ext cx="2088000" cy="1572960"/>
          </a:xfrm>
          <a:prstGeom prst="rect">
            <a:avLst/>
          </a:prstGeom>
        </p:spPr>
      </p:pic>
      <p:pic>
        <p:nvPicPr>
          <p:cNvPr id="7" name="Picture 6" descr="centrale-nuclea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1785926"/>
            <a:ext cx="3960000" cy="3880800"/>
          </a:xfrm>
          <a:prstGeom prst="rect">
            <a:avLst/>
          </a:prstGeom>
        </p:spPr>
      </p:pic>
      <p:pic>
        <p:nvPicPr>
          <p:cNvPr id="8" name="Picture 7" descr="trasformator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7686" y="5000636"/>
            <a:ext cx="1908000" cy="143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r>
              <a:rPr lang="hr-HR" dirty="0" smtClean="0"/>
              <a:t>cantieristica</a:t>
            </a:r>
            <a:endParaRPr lang="en-US" dirty="0"/>
          </a:p>
        </p:txBody>
      </p:sp>
      <p:pic>
        <p:nvPicPr>
          <p:cNvPr id="4" name="Content Placeholder 3" descr="cantiere-3-maggio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4348" y="1428736"/>
            <a:ext cx="3600450" cy="2400300"/>
          </a:xfrm>
        </p:spPr>
      </p:pic>
      <p:pic>
        <p:nvPicPr>
          <p:cNvPr id="5" name="Picture 4" descr="scoglio-oliv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000504"/>
            <a:ext cx="4356000" cy="2420000"/>
          </a:xfrm>
          <a:prstGeom prst="rect">
            <a:avLst/>
          </a:prstGeom>
        </p:spPr>
      </p:pic>
      <p:pic>
        <p:nvPicPr>
          <p:cNvPr id="6" name="Picture 5" descr="brodospli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071678"/>
            <a:ext cx="3888000" cy="29724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dirty="0" smtClean="0"/>
              <a:t>Formazioni socio-economiche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r-HR" sz="3600" dirty="0" smtClean="0"/>
              <a:t>  Secondo i rapporti di produzione distinguiamo:</a:t>
            </a:r>
          </a:p>
          <a:p>
            <a:r>
              <a:rPr lang="hr-HR" sz="3600" dirty="0" smtClean="0"/>
              <a:t>La società primitiva</a:t>
            </a:r>
          </a:p>
          <a:p>
            <a:r>
              <a:rPr lang="hr-HR" sz="3600" dirty="0" smtClean="0"/>
              <a:t>La società schiavista</a:t>
            </a:r>
          </a:p>
          <a:p>
            <a:r>
              <a:rPr lang="hr-HR" sz="3600" dirty="0" smtClean="0"/>
              <a:t>La società feudale</a:t>
            </a:r>
          </a:p>
          <a:p>
            <a:r>
              <a:rPr lang="hr-HR" sz="3600" dirty="0" smtClean="0"/>
              <a:t>La società industriale</a:t>
            </a:r>
          </a:p>
          <a:p>
            <a:r>
              <a:rPr lang="hr-HR" sz="3600" dirty="0" smtClean="0"/>
              <a:t>La società tecnologica postindustriale</a:t>
            </a:r>
            <a:endParaRPr 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I rami dell’economia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r-HR" sz="3600" dirty="0" smtClean="0"/>
              <a:t>Classificazione difficile a causa dell’imposssibilità di inserire certe attività</a:t>
            </a:r>
          </a:p>
          <a:p>
            <a:r>
              <a:rPr lang="hr-HR" sz="3600" dirty="0" smtClean="0"/>
              <a:t>Agricoltura – attività primarie</a:t>
            </a:r>
          </a:p>
          <a:p>
            <a:r>
              <a:rPr lang="hr-HR" sz="3600" dirty="0" smtClean="0"/>
              <a:t>Industria – attività secondarie</a:t>
            </a:r>
          </a:p>
          <a:p>
            <a:r>
              <a:rPr lang="hr-HR" sz="3600" dirty="0" smtClean="0"/>
              <a:t>Servizi pubblici – attività terziarie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L’agricoltura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3600" dirty="0" smtClean="0"/>
              <a:t>Settore basato sulla coltivazione dei campi e sull’allevamento di animali</a:t>
            </a:r>
          </a:p>
          <a:p>
            <a:r>
              <a:rPr lang="hr-HR" sz="3600" dirty="0" smtClean="0"/>
              <a:t>Una delle più antiche attività umane</a:t>
            </a:r>
          </a:p>
          <a:p>
            <a:r>
              <a:rPr lang="hr-HR" sz="3600" dirty="0" smtClean="0"/>
              <a:t>Un’ attività che ha segnato un grande passo avanti nello sviluppo dell’uomo</a:t>
            </a:r>
            <a:endParaRPr lang="en-US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4000" dirty="0" smtClean="0"/>
              <a:t>Classificazione dell’agricoltura 1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r-HR" sz="3600" dirty="0" smtClean="0"/>
              <a:t>Secondo l’organizzazione distinguiamo:</a:t>
            </a:r>
          </a:p>
          <a:p>
            <a:r>
              <a:rPr lang="hr-HR" sz="3600" dirty="0" smtClean="0"/>
              <a:t>Agricoltura estensiva – domina fattore terra</a:t>
            </a:r>
          </a:p>
          <a:p>
            <a:r>
              <a:rPr lang="hr-HR" sz="3600" dirty="0" smtClean="0"/>
              <a:t>Agricoltura intensiva – domina il capitale investito</a:t>
            </a:r>
          </a:p>
          <a:p>
            <a:r>
              <a:rPr lang="hr-HR" sz="3600" dirty="0" smtClean="0"/>
              <a:t>Agricoltura attiva – domina la manodopera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428736"/>
          </a:xfrm>
        </p:spPr>
        <p:txBody>
          <a:bodyPr>
            <a:normAutofit/>
          </a:bodyPr>
          <a:lstStyle/>
          <a:p>
            <a:pPr algn="ctr"/>
            <a:r>
              <a:rPr lang="hr-HR" sz="4000" dirty="0" smtClean="0"/>
              <a:t>Classificazione dell’agricoltura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hr-HR" sz="3200" dirty="0" smtClean="0"/>
              <a:t>Secondo il criterio della proprietà :</a:t>
            </a:r>
          </a:p>
          <a:p>
            <a:r>
              <a:rPr lang="hr-HR" sz="3200" dirty="0" smtClean="0"/>
              <a:t>Imprese agricole a conduzione diretta del coltivatore</a:t>
            </a:r>
          </a:p>
          <a:p>
            <a:r>
              <a:rPr lang="hr-HR" sz="3200" dirty="0" smtClean="0"/>
              <a:t>Imprese agricole a conduzione coltivatore diretto con l’aiuto di salariati</a:t>
            </a:r>
          </a:p>
          <a:p>
            <a:r>
              <a:rPr lang="hr-HR" sz="3200" dirty="0" smtClean="0"/>
              <a:t>Imprese agricole a colonia parziaria appoderata</a:t>
            </a:r>
          </a:p>
          <a:p>
            <a:r>
              <a:rPr lang="hr-HR" sz="3200" dirty="0" smtClean="0"/>
              <a:t>Piccole proprietà private riunite in cooperative o meno</a:t>
            </a:r>
          </a:p>
          <a:p>
            <a:endParaRPr lang="hr-HR" sz="3200" dirty="0" smtClean="0"/>
          </a:p>
          <a:p>
            <a:endParaRPr 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In croazia esistono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3600" dirty="0" smtClean="0"/>
              <a:t> </a:t>
            </a:r>
            <a:r>
              <a:rPr lang="hr-HR" sz="3200" dirty="0" smtClean="0"/>
              <a:t>grosse imprese un tempo di proprietà sociale – usano le più moderne innovazioni tecnologiche</a:t>
            </a:r>
          </a:p>
          <a:p>
            <a:r>
              <a:rPr lang="hr-HR" sz="3200" dirty="0" smtClean="0"/>
              <a:t> le cooperative agricole – riuniscono i piccoli coltivatori diretti; la cooperativa fornisce aiuti nel campo della pianificazione, finanziamento e commercializzazione dei prodotti</a:t>
            </a:r>
          </a:p>
          <a:p>
            <a:r>
              <a:rPr lang="hr-HR" sz="3200" dirty="0" smtClean="0"/>
              <a:t>i piccoli coltivatori diretti</a:t>
            </a: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713</TotalTime>
  <Words>1196</Words>
  <Application>Microsoft Office PowerPoint</Application>
  <PresentationFormat>On-screen Show (4:3)</PresentationFormat>
  <Paragraphs>193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Oriel</vt:lpstr>
      <vt:lpstr>I contenuti economici  nella natura e societÀ (agricoltura e industria)</vt:lpstr>
      <vt:lpstr>Il concetto di economia</vt:lpstr>
      <vt:lpstr>Il concetto di produzione</vt:lpstr>
      <vt:lpstr>Formazioni socio-economiche</vt:lpstr>
      <vt:lpstr>I rami dell’economia</vt:lpstr>
      <vt:lpstr>L’agricoltura</vt:lpstr>
      <vt:lpstr>Classificazione dell’agricoltura 1</vt:lpstr>
      <vt:lpstr>Classificazione dell’agricoltura 2</vt:lpstr>
      <vt:lpstr>In croazia esistono</vt:lpstr>
      <vt:lpstr>Agricoltura e numero di persone impiegato</vt:lpstr>
      <vt:lpstr>La coltivazione dei campi</vt:lpstr>
      <vt:lpstr>La coltivazione dei boschi</vt:lpstr>
      <vt:lpstr>Concetti da trattare</vt:lpstr>
      <vt:lpstr>La frutticoltura</vt:lpstr>
      <vt:lpstr>La viticoltura</vt:lpstr>
      <vt:lpstr>L’orticoltura</vt:lpstr>
      <vt:lpstr>L’allevamento del bestiame</vt:lpstr>
      <vt:lpstr>pollicoltura</vt:lpstr>
      <vt:lpstr>Allevamento bovini</vt:lpstr>
      <vt:lpstr>Allevamento dei suini</vt:lpstr>
      <vt:lpstr>La caccia</vt:lpstr>
      <vt:lpstr>maricoltura</vt:lpstr>
      <vt:lpstr>maricoltura - pescicoltura</vt:lpstr>
      <vt:lpstr>pesca</vt:lpstr>
      <vt:lpstr>pesca</vt:lpstr>
      <vt:lpstr>industria</vt:lpstr>
      <vt:lpstr>Le macchine</vt:lpstr>
      <vt:lpstr>Macchine operatrici o utensili</vt:lpstr>
      <vt:lpstr>Rami dell’industria</vt:lpstr>
      <vt:lpstr>Industria mineraria</vt:lpstr>
      <vt:lpstr>Industria meccanica</vt:lpstr>
      <vt:lpstr>Produzione di beni di largo consumo</vt:lpstr>
      <vt:lpstr>Industria dell’abbigliamento</vt:lpstr>
      <vt:lpstr>Industria calzaturiera</vt:lpstr>
      <vt:lpstr>Industria chimica</vt:lpstr>
      <vt:lpstr>Produzione chimica</vt:lpstr>
      <vt:lpstr>Produzione di energia elettrica</vt:lpstr>
      <vt:lpstr>cantieristica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contenuti economici nella natura e societÀ</dc:title>
  <dc:creator>Miro</dc:creator>
  <cp:lastModifiedBy>Miro</cp:lastModifiedBy>
  <cp:revision>82</cp:revision>
  <dcterms:created xsi:type="dcterms:W3CDTF">2010-03-15T17:17:08Z</dcterms:created>
  <dcterms:modified xsi:type="dcterms:W3CDTF">2013-11-09T12:46:11Z</dcterms:modified>
</cp:coreProperties>
</file>