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4" r:id="rId3"/>
    <p:sldId id="272" r:id="rId4"/>
    <p:sldId id="265" r:id="rId5"/>
    <p:sldId id="273" r:id="rId6"/>
    <p:sldId id="274" r:id="rId7"/>
    <p:sldId id="275" r:id="rId8"/>
    <p:sldId id="276" r:id="rId9"/>
    <p:sldId id="266" r:id="rId10"/>
    <p:sldId id="257" r:id="rId11"/>
    <p:sldId id="258" r:id="rId12"/>
    <p:sldId id="259" r:id="rId13"/>
    <p:sldId id="260" r:id="rId14"/>
    <p:sldId id="261" r:id="rId15"/>
    <p:sldId id="262" r:id="rId16"/>
    <p:sldId id="270" r:id="rId17"/>
    <p:sldId id="277" r:id="rId18"/>
    <p:sldId id="263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7" r:id="rId27"/>
    <p:sldId id="269" r:id="rId28"/>
    <p:sldId id="271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F36B-9DA3-48F8-ADE2-C23317EAE320}" type="doc">
      <dgm:prSet loTypeId="urn:microsoft.com/office/officeart/2005/8/layout/matrix2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7AE99C-FA4F-4226-9916-FA56821D094F}">
      <dgm:prSet phldrT="[Tekst]"/>
      <dgm:spPr/>
      <dgm:t>
        <a:bodyPr/>
        <a:lstStyle/>
        <a:p>
          <a:r>
            <a:rPr lang="hr-HR" dirty="0" smtClean="0"/>
            <a:t>Uprava fakulteta</a:t>
          </a:r>
          <a:endParaRPr lang="en-US" dirty="0"/>
        </a:p>
      </dgm:t>
    </dgm:pt>
    <dgm:pt modelId="{74118463-9829-4642-AD13-A405CA58C958}" type="parTrans" cxnId="{15616955-4783-4A24-A705-9898DF0A78A9}">
      <dgm:prSet/>
      <dgm:spPr/>
      <dgm:t>
        <a:bodyPr/>
        <a:lstStyle/>
        <a:p>
          <a:endParaRPr lang="en-US"/>
        </a:p>
      </dgm:t>
    </dgm:pt>
    <dgm:pt modelId="{9174593B-1B59-4071-9A40-A5E3A979CF10}" type="sibTrans" cxnId="{15616955-4783-4A24-A705-9898DF0A78A9}">
      <dgm:prSet/>
      <dgm:spPr/>
      <dgm:t>
        <a:bodyPr/>
        <a:lstStyle/>
        <a:p>
          <a:endParaRPr lang="en-US"/>
        </a:p>
      </dgm:t>
    </dgm:pt>
    <dgm:pt modelId="{D1E0979F-BBC9-4425-B343-3D86F18868AF}">
      <dgm:prSet phldrT="[Tekst]"/>
      <dgm:spPr/>
      <dgm:t>
        <a:bodyPr/>
        <a:lstStyle/>
        <a:p>
          <a:r>
            <a:rPr lang="hr-HR" dirty="0" smtClean="0"/>
            <a:t>Služba za računovodstvo i financije</a:t>
          </a:r>
          <a:endParaRPr lang="en-US" dirty="0"/>
        </a:p>
      </dgm:t>
    </dgm:pt>
    <dgm:pt modelId="{0C8A4F27-2EDE-4498-8817-E73245C477F5}" type="parTrans" cxnId="{DEE81CB7-AEED-4D41-BAED-CBEDEEC8DC0D}">
      <dgm:prSet/>
      <dgm:spPr/>
      <dgm:t>
        <a:bodyPr/>
        <a:lstStyle/>
        <a:p>
          <a:endParaRPr lang="en-US"/>
        </a:p>
      </dgm:t>
    </dgm:pt>
    <dgm:pt modelId="{ABDC66EF-4714-4EFE-909D-9364FD8BFD48}" type="sibTrans" cxnId="{DEE81CB7-AEED-4D41-BAED-CBEDEEC8DC0D}">
      <dgm:prSet/>
      <dgm:spPr/>
      <dgm:t>
        <a:bodyPr/>
        <a:lstStyle/>
        <a:p>
          <a:endParaRPr lang="en-US"/>
        </a:p>
      </dgm:t>
    </dgm:pt>
    <dgm:pt modelId="{28998636-C4F8-49B5-8C1C-9834D599E635}">
      <dgm:prSet phldrT="[Tekst]"/>
      <dgm:spPr/>
      <dgm:t>
        <a:bodyPr/>
        <a:lstStyle/>
        <a:p>
          <a:r>
            <a:rPr lang="hr-HR" dirty="0" smtClean="0"/>
            <a:t>Ured za međunarodnu razmjenu</a:t>
          </a:r>
          <a:endParaRPr lang="en-US" dirty="0"/>
        </a:p>
      </dgm:t>
    </dgm:pt>
    <dgm:pt modelId="{EEB87088-E9A8-4514-BD5A-7590C73869A7}" type="parTrans" cxnId="{C12A85CB-3604-4C91-A596-635E5439BEB8}">
      <dgm:prSet/>
      <dgm:spPr/>
      <dgm:t>
        <a:bodyPr/>
        <a:lstStyle/>
        <a:p>
          <a:endParaRPr lang="en-US"/>
        </a:p>
      </dgm:t>
    </dgm:pt>
    <dgm:pt modelId="{47EA31AB-2C55-42DD-960D-972C301AEA6E}" type="sibTrans" cxnId="{C12A85CB-3604-4C91-A596-635E5439BEB8}">
      <dgm:prSet/>
      <dgm:spPr/>
      <dgm:t>
        <a:bodyPr/>
        <a:lstStyle/>
        <a:p>
          <a:endParaRPr lang="en-US"/>
        </a:p>
      </dgm:t>
    </dgm:pt>
    <dgm:pt modelId="{E964B9E0-61B7-405F-88D6-48B8F8AE23E7}">
      <dgm:prSet phldrT="[Tekst]"/>
      <dgm:spPr/>
      <dgm:t>
        <a:bodyPr/>
        <a:lstStyle/>
        <a:p>
          <a:r>
            <a:rPr lang="hr-HR" dirty="0" smtClean="0"/>
            <a:t>Interna potpora (kolege, asistenti)</a:t>
          </a:r>
          <a:endParaRPr lang="en-US" dirty="0"/>
        </a:p>
      </dgm:t>
    </dgm:pt>
    <dgm:pt modelId="{776BC251-F9A2-4299-85ED-045A12251127}" type="parTrans" cxnId="{F393FBE8-B575-41B5-AB31-3E8B8FC5497D}">
      <dgm:prSet/>
      <dgm:spPr/>
      <dgm:t>
        <a:bodyPr/>
        <a:lstStyle/>
        <a:p>
          <a:endParaRPr lang="en-US"/>
        </a:p>
      </dgm:t>
    </dgm:pt>
    <dgm:pt modelId="{DB2838F4-798C-484F-B0A3-78B31F6304E3}" type="sibTrans" cxnId="{F393FBE8-B575-41B5-AB31-3E8B8FC5497D}">
      <dgm:prSet/>
      <dgm:spPr/>
      <dgm:t>
        <a:bodyPr/>
        <a:lstStyle/>
        <a:p>
          <a:endParaRPr lang="en-US"/>
        </a:p>
      </dgm:t>
    </dgm:pt>
    <dgm:pt modelId="{4544AFC8-02BB-4950-9DF0-B968BCE6134D}" type="pres">
      <dgm:prSet presAssocID="{6D66F36B-9DA3-48F8-ADE2-C23317EAE320}" presName="matrix" presStyleCnt="0">
        <dgm:presLayoutVars>
          <dgm:chMax val="1"/>
          <dgm:dir/>
          <dgm:resizeHandles val="exact"/>
        </dgm:presLayoutVars>
      </dgm:prSet>
      <dgm:spPr/>
    </dgm:pt>
    <dgm:pt modelId="{3C9288D8-73D9-4299-84B4-D978225A87A0}" type="pres">
      <dgm:prSet presAssocID="{6D66F36B-9DA3-48F8-ADE2-C23317EAE320}" presName="axisShape" presStyleLbl="bgShp" presStyleIdx="0" presStyleCnt="1"/>
      <dgm:spPr/>
    </dgm:pt>
    <dgm:pt modelId="{89345F12-6DDD-4801-A2B5-B4686400BBF6}" type="pres">
      <dgm:prSet presAssocID="{6D66F36B-9DA3-48F8-ADE2-C23317EAE32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AA84E-2F10-4446-958C-C3025643A056}" type="pres">
      <dgm:prSet presAssocID="{6D66F36B-9DA3-48F8-ADE2-C23317EAE32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D4FEF-E25E-48D9-901C-9D175571AA42}" type="pres">
      <dgm:prSet presAssocID="{6D66F36B-9DA3-48F8-ADE2-C23317EAE320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FABA3F-8873-49F9-AFE5-1EA2666F084A}" type="pres">
      <dgm:prSet presAssocID="{6D66F36B-9DA3-48F8-ADE2-C23317EAE32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3FBE8-B575-41B5-AB31-3E8B8FC5497D}" srcId="{6D66F36B-9DA3-48F8-ADE2-C23317EAE320}" destId="{E964B9E0-61B7-405F-88D6-48B8F8AE23E7}" srcOrd="3" destOrd="0" parTransId="{776BC251-F9A2-4299-85ED-045A12251127}" sibTransId="{DB2838F4-798C-484F-B0A3-78B31F6304E3}"/>
    <dgm:cxn modelId="{490B36BD-1D80-4C0B-ACD4-479BF2908742}" type="presOf" srcId="{6D66F36B-9DA3-48F8-ADE2-C23317EAE320}" destId="{4544AFC8-02BB-4950-9DF0-B968BCE6134D}" srcOrd="0" destOrd="0" presId="urn:microsoft.com/office/officeart/2005/8/layout/matrix2"/>
    <dgm:cxn modelId="{1BA033DB-19A7-408D-801D-F052F8FF22DC}" type="presOf" srcId="{28998636-C4F8-49B5-8C1C-9834D599E635}" destId="{FF5D4FEF-E25E-48D9-901C-9D175571AA42}" srcOrd="0" destOrd="0" presId="urn:microsoft.com/office/officeart/2005/8/layout/matrix2"/>
    <dgm:cxn modelId="{C12A85CB-3604-4C91-A596-635E5439BEB8}" srcId="{6D66F36B-9DA3-48F8-ADE2-C23317EAE320}" destId="{28998636-C4F8-49B5-8C1C-9834D599E635}" srcOrd="2" destOrd="0" parTransId="{EEB87088-E9A8-4514-BD5A-7590C73869A7}" sibTransId="{47EA31AB-2C55-42DD-960D-972C301AEA6E}"/>
    <dgm:cxn modelId="{69E790C5-672E-4BD2-B790-6E216B0A3ABA}" type="presOf" srcId="{E964B9E0-61B7-405F-88D6-48B8F8AE23E7}" destId="{41FABA3F-8873-49F9-AFE5-1EA2666F084A}" srcOrd="0" destOrd="0" presId="urn:microsoft.com/office/officeart/2005/8/layout/matrix2"/>
    <dgm:cxn modelId="{DEE81CB7-AEED-4D41-BAED-CBEDEEC8DC0D}" srcId="{6D66F36B-9DA3-48F8-ADE2-C23317EAE320}" destId="{D1E0979F-BBC9-4425-B343-3D86F18868AF}" srcOrd="1" destOrd="0" parTransId="{0C8A4F27-2EDE-4498-8817-E73245C477F5}" sibTransId="{ABDC66EF-4714-4EFE-909D-9364FD8BFD48}"/>
    <dgm:cxn modelId="{30B37CC2-9417-41B5-B95D-3D83630450E9}" type="presOf" srcId="{817AE99C-FA4F-4226-9916-FA56821D094F}" destId="{89345F12-6DDD-4801-A2B5-B4686400BBF6}" srcOrd="0" destOrd="0" presId="urn:microsoft.com/office/officeart/2005/8/layout/matrix2"/>
    <dgm:cxn modelId="{93CB35FB-3298-4698-84BF-6DF11FECD5FA}" type="presOf" srcId="{D1E0979F-BBC9-4425-B343-3D86F18868AF}" destId="{24FAA84E-2F10-4446-958C-C3025643A056}" srcOrd="0" destOrd="0" presId="urn:microsoft.com/office/officeart/2005/8/layout/matrix2"/>
    <dgm:cxn modelId="{15616955-4783-4A24-A705-9898DF0A78A9}" srcId="{6D66F36B-9DA3-48F8-ADE2-C23317EAE320}" destId="{817AE99C-FA4F-4226-9916-FA56821D094F}" srcOrd="0" destOrd="0" parTransId="{74118463-9829-4642-AD13-A405CA58C958}" sibTransId="{9174593B-1B59-4071-9A40-A5E3A979CF10}"/>
    <dgm:cxn modelId="{414C81FE-4678-46C5-A69A-9CA4961165A9}" type="presParOf" srcId="{4544AFC8-02BB-4950-9DF0-B968BCE6134D}" destId="{3C9288D8-73D9-4299-84B4-D978225A87A0}" srcOrd="0" destOrd="0" presId="urn:microsoft.com/office/officeart/2005/8/layout/matrix2"/>
    <dgm:cxn modelId="{04F5B2B6-3BEF-4AAF-8E7E-3A42688FA710}" type="presParOf" srcId="{4544AFC8-02BB-4950-9DF0-B968BCE6134D}" destId="{89345F12-6DDD-4801-A2B5-B4686400BBF6}" srcOrd="1" destOrd="0" presId="urn:microsoft.com/office/officeart/2005/8/layout/matrix2"/>
    <dgm:cxn modelId="{EC9B4541-3538-4713-ABDF-A4A13C8E7E92}" type="presParOf" srcId="{4544AFC8-02BB-4950-9DF0-B968BCE6134D}" destId="{24FAA84E-2F10-4446-958C-C3025643A056}" srcOrd="2" destOrd="0" presId="urn:microsoft.com/office/officeart/2005/8/layout/matrix2"/>
    <dgm:cxn modelId="{B8760DF2-13B3-4EB3-B4C9-5C5F6995F1C1}" type="presParOf" srcId="{4544AFC8-02BB-4950-9DF0-B968BCE6134D}" destId="{FF5D4FEF-E25E-48D9-901C-9D175571AA42}" srcOrd="3" destOrd="0" presId="urn:microsoft.com/office/officeart/2005/8/layout/matrix2"/>
    <dgm:cxn modelId="{2C7B3FA4-6B65-495D-B100-C46E8E007402}" type="presParOf" srcId="{4544AFC8-02BB-4950-9DF0-B968BCE6134D}" destId="{41FABA3F-8873-49F9-AFE5-1EA2666F084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288D8-73D9-4299-84B4-D978225A87A0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45F12-6DDD-4801-A2B5-B4686400BBF6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Uprava fakulteta</a:t>
          </a:r>
          <a:endParaRPr lang="en-US" sz="1600" kern="1200" dirty="0"/>
        </a:p>
      </dsp:txBody>
      <dsp:txXfrm>
        <a:off x="1359515" y="343515"/>
        <a:ext cx="1466890" cy="1466890"/>
      </dsp:txXfrm>
    </dsp:sp>
    <dsp:sp modelId="{24FAA84E-2F10-4446-958C-C3025643A056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Služba za računovodstvo i financije</a:t>
          </a:r>
          <a:endParaRPr lang="en-US" sz="1600" kern="1200" dirty="0"/>
        </a:p>
      </dsp:txBody>
      <dsp:txXfrm>
        <a:off x="3269595" y="343515"/>
        <a:ext cx="1466890" cy="1466890"/>
      </dsp:txXfrm>
    </dsp:sp>
    <dsp:sp modelId="{FF5D4FEF-E25E-48D9-901C-9D175571AA42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Ured za međunarodnu razmjenu</a:t>
          </a:r>
          <a:endParaRPr lang="en-US" sz="1600" kern="1200" dirty="0"/>
        </a:p>
      </dsp:txBody>
      <dsp:txXfrm>
        <a:off x="1359515" y="2253595"/>
        <a:ext cx="1466890" cy="1466890"/>
      </dsp:txXfrm>
    </dsp:sp>
    <dsp:sp modelId="{41FABA3F-8873-49F9-AFE5-1EA2666F084A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Interna potpora (kolege, asistenti)</a:t>
          </a:r>
          <a:endParaRPr lang="en-US" sz="16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43C09A-5DC1-4511-B00E-DFB8E1BF991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671CE30-2C3E-4EFA-BDC6-3AF8D1CC09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pejic@efzg.h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rdis.europa.eu/projects/home_en.html" TargetMode="External"/><Relationship Id="rId2" Type="http://schemas.openxmlformats.org/officeDocument/2006/relationships/hyperlink" Target="https://danube-inco.net/cooperation_and_networking/projec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3200" b="1" dirty="0"/>
              <a:t>FP7 ICTSME projekt: „</a:t>
            </a:r>
            <a:r>
              <a:rPr lang="hr-HR" sz="3200" b="1" dirty="0" err="1"/>
              <a:t>Methodology</a:t>
            </a:r>
            <a:r>
              <a:rPr lang="hr-HR" sz="3200" b="1" dirty="0"/>
              <a:t> </a:t>
            </a:r>
            <a:r>
              <a:rPr lang="hr-HR" sz="3200" b="1" dirty="0" err="1"/>
              <a:t>and</a:t>
            </a:r>
            <a:r>
              <a:rPr lang="hr-HR" sz="3200" b="1" dirty="0"/>
              <a:t> </a:t>
            </a:r>
            <a:r>
              <a:rPr lang="hr-HR" sz="3200" b="1" dirty="0" err="1"/>
              <a:t>supporting</a:t>
            </a:r>
            <a:r>
              <a:rPr lang="hr-HR" sz="3200" b="1" dirty="0"/>
              <a:t> </a:t>
            </a:r>
            <a:r>
              <a:rPr lang="hr-HR" sz="3200" b="1" dirty="0" err="1"/>
              <a:t>toolset</a:t>
            </a:r>
            <a:r>
              <a:rPr lang="hr-HR" sz="3200" b="1" dirty="0"/>
              <a:t> </a:t>
            </a:r>
            <a:r>
              <a:rPr lang="hr-HR" sz="3200" b="1" dirty="0" err="1"/>
              <a:t>advancing</a:t>
            </a:r>
            <a:r>
              <a:rPr lang="hr-HR" sz="3200" b="1" dirty="0"/>
              <a:t> </a:t>
            </a:r>
            <a:r>
              <a:rPr lang="hr-HR" sz="3200" b="1" dirty="0" err="1"/>
              <a:t>embedded</a:t>
            </a:r>
            <a:r>
              <a:rPr lang="hr-HR" sz="3200" b="1" dirty="0"/>
              <a:t> </a:t>
            </a:r>
            <a:r>
              <a:rPr lang="hr-HR" sz="3200" b="1" dirty="0" err="1"/>
              <a:t>systems</a:t>
            </a:r>
            <a:r>
              <a:rPr lang="hr-HR" sz="3200" b="1" dirty="0"/>
              <a:t> </a:t>
            </a:r>
            <a:r>
              <a:rPr lang="hr-HR" sz="3200" b="1" dirty="0" err="1"/>
              <a:t>quality</a:t>
            </a:r>
            <a:r>
              <a:rPr lang="hr-HR" sz="3200" b="1" dirty="0" smtClean="0"/>
              <a:t>“</a:t>
            </a:r>
            <a:endParaRPr lang="en-US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Prof. dr .sc. Mirjana Pejić Bach, Ekonomski fakultet Zagreb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4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http://www.modus-fp7.eu/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9069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Project </a:t>
            </a:r>
            <a:r>
              <a:rPr lang="hr-HR" dirty="0" err="1" smtClean="0"/>
              <a:t>description</a:t>
            </a:r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MODUS project aims to provide a pragmatic and viable solution that will allow SMEs to substantially improve their positioning in the embedded-systems development market.</a:t>
            </a:r>
          </a:p>
          <a:p>
            <a:r>
              <a:rPr lang="en-US" dirty="0" smtClean="0"/>
              <a:t>The </a:t>
            </a:r>
            <a:r>
              <a:rPr lang="en-US" dirty="0"/>
              <a:t>project will develop and validate a set of technical methodologies, as well as an open and </a:t>
            </a:r>
            <a:r>
              <a:rPr lang="en-US" dirty="0" smtClean="0"/>
              <a:t>customizable </a:t>
            </a:r>
            <a:r>
              <a:rPr lang="en-US" dirty="0"/>
              <a:t>toolset, advancing embedded systems quality when using Formal Description Techniques (FDTs), by enabling: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verification by guiding the selection of existing open-source model verification engines, based on the automated analysis of system properties, and producing inputs to be fed into these </a:t>
            </a:r>
            <a:r>
              <a:rPr lang="en-US" dirty="0" smtClean="0"/>
              <a:t>engines.</a:t>
            </a:r>
            <a:endParaRPr lang="hr-HR" dirty="0" smtClean="0"/>
          </a:p>
          <a:p>
            <a:pPr lvl="1"/>
            <a:r>
              <a:rPr lang="en-US" dirty="0" smtClean="0"/>
              <a:t>Interfacing </a:t>
            </a:r>
            <a:r>
              <a:rPr lang="en-US" dirty="0"/>
              <a:t>with standard simulation platforms for HW/SW </a:t>
            </a:r>
            <a:r>
              <a:rPr lang="en-US" dirty="0" smtClean="0"/>
              <a:t>co-simulation.</a:t>
            </a:r>
            <a:endParaRPr lang="hr-HR" dirty="0" smtClean="0"/>
          </a:p>
          <a:p>
            <a:pPr lvl="1"/>
            <a:r>
              <a:rPr lang="en-US" dirty="0" smtClean="0"/>
              <a:t>Software </a:t>
            </a:r>
            <a:r>
              <a:rPr lang="en-US" dirty="0"/>
              <a:t>performance-tuning </a:t>
            </a:r>
            <a:r>
              <a:rPr lang="en-US" dirty="0" smtClean="0"/>
              <a:t>optimization </a:t>
            </a:r>
            <a:r>
              <a:rPr lang="en-US" dirty="0"/>
              <a:t>through automated design </a:t>
            </a:r>
            <a:r>
              <a:rPr lang="en-US" dirty="0" smtClean="0"/>
              <a:t>transformations.</a:t>
            </a:r>
            <a:endParaRPr lang="hr-HR" dirty="0" smtClean="0"/>
          </a:p>
          <a:p>
            <a:pPr lvl="1"/>
            <a:r>
              <a:rPr lang="en-US" dirty="0" err="1" smtClean="0"/>
              <a:t>Customisable</a:t>
            </a:r>
            <a:r>
              <a:rPr lang="en-US" dirty="0" smtClean="0"/>
              <a:t> </a:t>
            </a:r>
            <a:r>
              <a:rPr lang="en-US" dirty="0"/>
              <a:t>source-code generation towards respecting coding standards and conventions.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9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Project </a:t>
            </a:r>
            <a:r>
              <a:rPr lang="hr-HR" dirty="0" err="1" smtClean="0"/>
              <a:t>objectives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</a:t>
            </a:r>
            <a:r>
              <a:rPr lang="en-US" dirty="0"/>
              <a:t>develop the MODUS infrastructure for interfacing with existing tools and platforms.</a:t>
            </a:r>
          </a:p>
          <a:p>
            <a:r>
              <a:rPr lang="en-US" dirty="0" smtClean="0"/>
              <a:t>To </a:t>
            </a:r>
            <a:r>
              <a:rPr lang="en-US" dirty="0"/>
              <a:t>develop the MODUS Model </a:t>
            </a:r>
            <a:r>
              <a:rPr lang="en-US" dirty="0" err="1"/>
              <a:t>verificaTion</a:t>
            </a:r>
            <a:r>
              <a:rPr lang="en-US" dirty="0"/>
              <a:t> and </a:t>
            </a:r>
            <a:r>
              <a:rPr lang="en-US" dirty="0" err="1"/>
              <a:t>HaRdware</a:t>
            </a:r>
            <a:r>
              <a:rPr lang="en-US" dirty="0"/>
              <a:t>/Software co-</a:t>
            </a:r>
            <a:r>
              <a:rPr lang="en-US" dirty="0" err="1"/>
              <a:t>sImulAtion</a:t>
            </a:r>
            <a:r>
              <a:rPr lang="en-US" dirty="0"/>
              <a:t> </a:t>
            </a:r>
            <a:r>
              <a:rPr lang="en-US" dirty="0" err="1"/>
              <a:t>tooL</a:t>
            </a:r>
            <a:r>
              <a:rPr lang="en-US" dirty="0"/>
              <a:t> (TRIAL) and associated methodology.</a:t>
            </a:r>
          </a:p>
          <a:p>
            <a:r>
              <a:rPr lang="en-US" dirty="0" smtClean="0"/>
              <a:t>To </a:t>
            </a:r>
            <a:r>
              <a:rPr lang="en-US" dirty="0"/>
              <a:t>develop the MODUS Performance </a:t>
            </a:r>
            <a:r>
              <a:rPr lang="en-US" dirty="0" err="1"/>
              <a:t>opTimisation</a:t>
            </a:r>
            <a:r>
              <a:rPr lang="en-US" dirty="0"/>
              <a:t> and </a:t>
            </a:r>
            <a:r>
              <a:rPr lang="en-US" dirty="0" err="1"/>
              <a:t>cUstomisable</a:t>
            </a:r>
            <a:r>
              <a:rPr lang="en-US" dirty="0"/>
              <a:t> source-code </a:t>
            </a:r>
            <a:r>
              <a:rPr lang="en-US" dirty="0" err="1"/>
              <a:t>geNEration</a:t>
            </a:r>
            <a:r>
              <a:rPr lang="en-US" dirty="0"/>
              <a:t> tool (TUNE) and associated methodology.</a:t>
            </a:r>
          </a:p>
          <a:p>
            <a:r>
              <a:rPr lang="en-US" dirty="0" smtClean="0"/>
              <a:t>To </a:t>
            </a:r>
            <a:r>
              <a:rPr lang="en-US" dirty="0"/>
              <a:t>asses and evaluate the effectiveness of the MODUS methodologies and tools through the </a:t>
            </a:r>
            <a:r>
              <a:rPr lang="en-US" dirty="0" err="1"/>
              <a:t>realisation</a:t>
            </a:r>
            <a:r>
              <a:rPr lang="en-US" dirty="0"/>
              <a:t> of a set of pilots to be administered by the participating SME Associations.</a:t>
            </a:r>
          </a:p>
          <a:p>
            <a:r>
              <a:rPr lang="en-US" dirty="0" smtClean="0"/>
              <a:t>To </a:t>
            </a:r>
            <a:r>
              <a:rPr lang="en-US" dirty="0"/>
              <a:t>exploit the MODUS results for the benefit of the participating SME Associations and their SME members.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Project </a:t>
            </a:r>
            <a:r>
              <a:rPr lang="hr-HR" dirty="0" err="1" smtClean="0"/>
              <a:t>organizations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28800"/>
            <a:ext cx="7086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192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Participating</a:t>
            </a:r>
            <a:r>
              <a:rPr lang="hr-HR" dirty="0" smtClean="0"/>
              <a:t> </a:t>
            </a:r>
            <a:r>
              <a:rPr lang="hr-HR" dirty="0" err="1" smtClean="0"/>
              <a:t>organization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Croatia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/>
        </p:blipFill>
        <p:spPr bwMode="auto">
          <a:xfrm>
            <a:off x="827584" y="1124744"/>
            <a:ext cx="7344816" cy="54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3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34082"/>
          </a:xfrm>
        </p:spPr>
        <p:txBody>
          <a:bodyPr>
            <a:normAutofit/>
          </a:bodyPr>
          <a:lstStyle/>
          <a:p>
            <a:r>
              <a:rPr lang="hr-HR" sz="2600" dirty="0" smtClean="0"/>
              <a:t>Rezultat projekta – specijalni broj časopisa</a:t>
            </a: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3" b="25610"/>
          <a:stretch/>
        </p:blipFill>
        <p:spPr bwMode="auto">
          <a:xfrm>
            <a:off x="1619672" y="1484784"/>
            <a:ext cx="6183133" cy="47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2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Potpora unutar institucije</a:t>
            </a:r>
            <a:endParaRPr lang="en-U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5575592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03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postati dio projektnog tima?</a:t>
            </a:r>
            <a:endParaRPr lang="en-US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Opcije kontaktiranja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Osobni kontakti</a:t>
            </a:r>
          </a:p>
          <a:p>
            <a:r>
              <a:rPr lang="hr-HR" dirty="0" smtClean="0"/>
              <a:t>Direktan kontakt </a:t>
            </a:r>
            <a:r>
              <a:rPr lang="hr-HR" dirty="0" err="1" smtClean="0"/>
              <a:t>mailom</a:t>
            </a:r>
            <a:endParaRPr lang="hr-HR" dirty="0" smtClean="0"/>
          </a:p>
          <a:p>
            <a:r>
              <a:rPr lang="hr-HR" dirty="0" smtClean="0"/>
              <a:t>Upoznavanje na EU </a:t>
            </a:r>
            <a:r>
              <a:rPr lang="hr-HR" dirty="0" err="1" smtClean="0"/>
              <a:t>networking</a:t>
            </a:r>
            <a:r>
              <a:rPr lang="hr-HR" dirty="0" smtClean="0"/>
              <a:t> sastancima</a:t>
            </a:r>
          </a:p>
          <a:p>
            <a:r>
              <a:rPr lang="hr-HR" dirty="0" smtClean="0"/>
              <a:t>Sudjelovanje na </a:t>
            </a:r>
            <a:r>
              <a:rPr lang="hr-HR" dirty="0" err="1" smtClean="0"/>
              <a:t>Erasmus</a:t>
            </a:r>
            <a:r>
              <a:rPr lang="hr-HR" dirty="0" smtClean="0"/>
              <a:t> projektima</a:t>
            </a:r>
          </a:p>
          <a:p>
            <a:r>
              <a:rPr lang="hr-HR" dirty="0" smtClean="0"/>
              <a:t>Sudjelovanje na COST projektima</a:t>
            </a:r>
          </a:p>
          <a:p>
            <a:endParaRPr lang="hr-HR" dirty="0"/>
          </a:p>
          <a:p>
            <a:r>
              <a:rPr lang="hr-HR" dirty="0" smtClean="0"/>
              <a:t>VAŽNO: COST projektima se možete priključiti i nakon što su prihvaćeni – to su otvorene mreže!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je sve počelo?</a:t>
            </a:r>
            <a:endParaRPr lang="en-U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46863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en-US" dirty="0"/>
              <a:t>http://www.cost.eu/COST_Actions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76542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2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Odobrene akcije 2016</a:t>
            </a:r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CA15207</a:t>
            </a:r>
            <a:r>
              <a:rPr lang="hr-HR" dirty="0" smtClean="0"/>
              <a:t> </a:t>
            </a:r>
            <a:r>
              <a:rPr lang="en-US" dirty="0" err="1" smtClean="0"/>
              <a:t>Professionalisation</a:t>
            </a:r>
            <a:r>
              <a:rPr lang="en-US" dirty="0" smtClean="0"/>
              <a:t> </a:t>
            </a:r>
            <a:r>
              <a:rPr lang="en-US" dirty="0"/>
              <a:t>and Social Impact of European Political Science </a:t>
            </a:r>
            <a:endParaRPr lang="hr-HR" dirty="0" smtClean="0"/>
          </a:p>
          <a:p>
            <a:r>
              <a:rPr lang="en-US" dirty="0" smtClean="0"/>
              <a:t>CA15212</a:t>
            </a:r>
            <a:r>
              <a:rPr lang="hr-HR" dirty="0" smtClean="0"/>
              <a:t> </a:t>
            </a:r>
            <a:r>
              <a:rPr lang="en-US" dirty="0" smtClean="0"/>
              <a:t>Citizen </a:t>
            </a:r>
            <a:r>
              <a:rPr lang="en-US" dirty="0"/>
              <a:t>Science to promote creativity, scientific literacy, and </a:t>
            </a:r>
            <a:r>
              <a:rPr lang="en-US" dirty="0" smtClean="0"/>
              <a:t>innovation </a:t>
            </a:r>
            <a:r>
              <a:rPr lang="en-US" dirty="0"/>
              <a:t>throughout Europe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7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218043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0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88640"/>
            <a:ext cx="57705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3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/>
          </a:bodyPr>
          <a:lstStyle/>
          <a:p>
            <a:r>
              <a:rPr lang="hr-HR" sz="2500" dirty="0" smtClean="0"/>
              <a:t>Sudjelovanje o postojećim </a:t>
            </a:r>
            <a:r>
              <a:rPr lang="hr-HR" sz="2500" dirty="0" err="1" smtClean="0"/>
              <a:t>Horizon</a:t>
            </a:r>
            <a:r>
              <a:rPr lang="hr-HR" sz="2500" dirty="0" smtClean="0"/>
              <a:t> 2020 projektima</a:t>
            </a:r>
            <a:endParaRPr lang="en-US" sz="25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23864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07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351429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529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pripremiti uspješan projekt?</a:t>
            </a:r>
            <a:endParaRPr lang="en-U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Iskustvo </a:t>
            </a:r>
            <a:r>
              <a:rPr lang="hr-HR" dirty="0" err="1" smtClean="0"/>
              <a:t>evaluatora</a:t>
            </a:r>
            <a:r>
              <a:rPr lang="hr-HR" dirty="0" smtClean="0"/>
              <a:t>?</a:t>
            </a:r>
            <a:endParaRPr lang="en-U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7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en-U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Kontakt: </a:t>
            </a:r>
            <a:r>
              <a:rPr lang="hr-HR" dirty="0" err="1" smtClean="0">
                <a:hlinkClick r:id="rId2"/>
              </a:rPr>
              <a:t>mpejic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efzg.hr</a:t>
            </a:r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4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Koraci u pronalaženju dobrog konzorcija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Pronaći konzorcij koji je već bio uspješan u ranijim projektima</a:t>
            </a:r>
          </a:p>
          <a:p>
            <a:r>
              <a:rPr lang="hr-HR" dirty="0" smtClean="0"/>
              <a:t>2. Identificirati svoje prednosti: znanje iz specifičnog područja, mogućnost organiziranja konferencije, mogućnost organiziranja specijalnog broja časopisa…</a:t>
            </a:r>
          </a:p>
          <a:p>
            <a:r>
              <a:rPr lang="hr-HR" dirty="0" smtClean="0"/>
              <a:t>3. Javiti se članovima tima</a:t>
            </a:r>
          </a:p>
          <a:p>
            <a:endParaRPr lang="hr-HR" dirty="0"/>
          </a:p>
          <a:p>
            <a:r>
              <a:rPr lang="hr-HR" dirty="0" smtClean="0"/>
              <a:t>U mom slučaju to je bio konzorcij projekta ICT WEB PROMS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3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59424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6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pronaći dobar konzorcij?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danube-inco.net/cooperation_and_networking/projects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cordis.europa.eu/projects/home_en.html</a:t>
            </a:r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0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337786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11429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07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biti uspješan u kontaktiranju?</a:t>
            </a:r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Sastaviti kratak mail u kojem navedite želju da sudjelujete, kao i svoje prednosti</a:t>
            </a:r>
          </a:p>
          <a:p>
            <a:r>
              <a:rPr lang="hr-HR" dirty="0" smtClean="0"/>
              <a:t>Pripremite životopis kao privitak e-mail poruci u kojem naglasite područje projekta</a:t>
            </a:r>
          </a:p>
          <a:p>
            <a:r>
              <a:rPr lang="hr-HR" dirty="0" smtClean="0"/>
              <a:t>Budite uporni…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5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Što smo radili?</a:t>
            </a:r>
            <a:endParaRPr lang="en-U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4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Jasnoć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</TotalTime>
  <Words>486</Words>
  <Application>Microsoft Office PowerPoint</Application>
  <PresentationFormat>Prikaz na zaslonu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Jasnoća</vt:lpstr>
      <vt:lpstr>FP7 ICTSME projekt: „Methodology and supporting toolset advancing embedded systems quality“</vt:lpstr>
      <vt:lpstr>Kako je sve počelo?</vt:lpstr>
      <vt:lpstr>Koraci u pronalaženju dobrog konzorcija</vt:lpstr>
      <vt:lpstr>PowerPointova prezentacija</vt:lpstr>
      <vt:lpstr>Gdje pronaći dobar konzorcij?</vt:lpstr>
      <vt:lpstr>PowerPointova prezentacija</vt:lpstr>
      <vt:lpstr>PowerPointova prezentacija</vt:lpstr>
      <vt:lpstr>Kako biti uspješan u kontaktiranju?</vt:lpstr>
      <vt:lpstr>Što smo radili?</vt:lpstr>
      <vt:lpstr>http://www.modus-fp7.eu/</vt:lpstr>
      <vt:lpstr>Project description</vt:lpstr>
      <vt:lpstr>Project objectives</vt:lpstr>
      <vt:lpstr>Project organizations</vt:lpstr>
      <vt:lpstr>Participating organization from Croatia</vt:lpstr>
      <vt:lpstr>Rezultat projekta – specijalni broj časopisa</vt:lpstr>
      <vt:lpstr>Potpora unutar institucije</vt:lpstr>
      <vt:lpstr>PowerPointova prezentacija</vt:lpstr>
      <vt:lpstr>Kako postati dio projektnog tima?</vt:lpstr>
      <vt:lpstr>Opcije kontaktiranja</vt:lpstr>
      <vt:lpstr>http://www.cost.eu/COST_Actions</vt:lpstr>
      <vt:lpstr>Odobrene akcije 2016</vt:lpstr>
      <vt:lpstr>PowerPointova prezentacija</vt:lpstr>
      <vt:lpstr>PowerPointova prezentacija</vt:lpstr>
      <vt:lpstr>Sudjelovanje o postojećim Horizon 2020 projektima</vt:lpstr>
      <vt:lpstr>PowerPointova prezentacija</vt:lpstr>
      <vt:lpstr>Kako pripremiti uspješan projekt?</vt:lpstr>
      <vt:lpstr>Iskustvo evaluatora?</vt:lpstr>
      <vt:lpstr>Hvala na pažnji</vt:lpstr>
    </vt:vector>
  </TitlesOfParts>
  <Company>Ekonomski fakultet Zagreb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FP7 ICTSME projekt: „Methodology and supporting toolset advancing embedded systems quality“</dc:title>
  <dc:creator>Mirjana Pejić Bach</dc:creator>
  <cp:lastModifiedBy>Mirjana Pejić Bach</cp:lastModifiedBy>
  <cp:revision>54</cp:revision>
  <dcterms:created xsi:type="dcterms:W3CDTF">2016-03-16T18:45:25Z</dcterms:created>
  <dcterms:modified xsi:type="dcterms:W3CDTF">2016-03-16T19:21:19Z</dcterms:modified>
</cp:coreProperties>
</file>